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5143500" cx="9144000"/>
  <p:notesSz cx="6858000" cy="9144000"/>
  <p:embeddedFontLst>
    <p:embeddedFont>
      <p:font typeface="Lora Medium"/>
      <p:regular r:id="rId70"/>
      <p:bold r:id="rId71"/>
      <p:italic r:id="rId72"/>
      <p:boldItalic r:id="rId73"/>
    </p:embeddedFont>
    <p:embeddedFont>
      <p:font typeface="Lora SemiBold"/>
      <p:regular r:id="rId74"/>
      <p:bold r:id="rId75"/>
      <p:italic r:id="rId76"/>
      <p:boldItalic r:id="rId77"/>
    </p:embeddedFont>
    <p:embeddedFont>
      <p:font typeface="Lora"/>
      <p:regular r:id="rId78"/>
      <p:bold r:id="rId79"/>
      <p:italic r:id="rId80"/>
      <p:boldItalic r:id="rId81"/>
    </p:embeddedFont>
    <p:embeddedFont>
      <p:font typeface="Open Sans Medium"/>
      <p:regular r:id="rId82"/>
      <p:bold r:id="rId83"/>
      <p:italic r:id="rId84"/>
      <p:boldItalic r:id="rId85"/>
    </p:embeddedFont>
    <p:embeddedFont>
      <p:font typeface="Open Sans"/>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179C53C-CFDA-4D2F-A517-DD1A0E3E226A}">
  <a:tblStyle styleId="{D179C53C-CFDA-4D2F-A517-DD1A0E3E226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OpenSansMedium-italic.fntdata"/><Relationship Id="rId83" Type="http://schemas.openxmlformats.org/officeDocument/2006/relationships/font" Target="fonts/OpenSansMedium-bold.fntdata"/><Relationship Id="rId42" Type="http://schemas.openxmlformats.org/officeDocument/2006/relationships/slide" Target="slides/slide37.xml"/><Relationship Id="rId86" Type="http://schemas.openxmlformats.org/officeDocument/2006/relationships/font" Target="fonts/OpenSans-regular.fntdata"/><Relationship Id="rId41" Type="http://schemas.openxmlformats.org/officeDocument/2006/relationships/slide" Target="slides/slide36.xml"/><Relationship Id="rId85" Type="http://schemas.openxmlformats.org/officeDocument/2006/relationships/font" Target="fonts/OpenSansMedium-boldItalic.fntdata"/><Relationship Id="rId44" Type="http://schemas.openxmlformats.org/officeDocument/2006/relationships/slide" Target="slides/slide39.xml"/><Relationship Id="rId88" Type="http://schemas.openxmlformats.org/officeDocument/2006/relationships/font" Target="fonts/OpenSans-italic.fntdata"/><Relationship Id="rId43" Type="http://schemas.openxmlformats.org/officeDocument/2006/relationships/slide" Target="slides/slide38.xml"/><Relationship Id="rId87" Type="http://schemas.openxmlformats.org/officeDocument/2006/relationships/font" Target="fonts/OpenSans-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OpenSans-boldItalic.fntdata"/><Relationship Id="rId80" Type="http://schemas.openxmlformats.org/officeDocument/2006/relationships/font" Target="fonts/Lora-italic.fntdata"/><Relationship Id="rId82" Type="http://schemas.openxmlformats.org/officeDocument/2006/relationships/font" Target="fonts/OpenSansMedium-regular.fntdata"/><Relationship Id="rId81" Type="http://schemas.openxmlformats.org/officeDocument/2006/relationships/font" Target="fonts/Lora-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oraMedium-boldItalic.fntdata"/><Relationship Id="rId72" Type="http://schemas.openxmlformats.org/officeDocument/2006/relationships/font" Target="fonts/LoraMedium-italic.fntdata"/><Relationship Id="rId31" Type="http://schemas.openxmlformats.org/officeDocument/2006/relationships/slide" Target="slides/slide26.xml"/><Relationship Id="rId75" Type="http://schemas.openxmlformats.org/officeDocument/2006/relationships/font" Target="fonts/LoraSemiBold-bold.fntdata"/><Relationship Id="rId30" Type="http://schemas.openxmlformats.org/officeDocument/2006/relationships/slide" Target="slides/slide25.xml"/><Relationship Id="rId74" Type="http://schemas.openxmlformats.org/officeDocument/2006/relationships/font" Target="fonts/LoraSemiBold-regular.fntdata"/><Relationship Id="rId33" Type="http://schemas.openxmlformats.org/officeDocument/2006/relationships/slide" Target="slides/slide28.xml"/><Relationship Id="rId77" Type="http://schemas.openxmlformats.org/officeDocument/2006/relationships/font" Target="fonts/LoraSemiBold-boldItalic.fntdata"/><Relationship Id="rId32" Type="http://schemas.openxmlformats.org/officeDocument/2006/relationships/slide" Target="slides/slide27.xml"/><Relationship Id="rId76" Type="http://schemas.openxmlformats.org/officeDocument/2006/relationships/font" Target="fonts/LoraSemiBold-italic.fntdata"/><Relationship Id="rId35" Type="http://schemas.openxmlformats.org/officeDocument/2006/relationships/slide" Target="slides/slide30.xml"/><Relationship Id="rId79" Type="http://schemas.openxmlformats.org/officeDocument/2006/relationships/font" Target="fonts/Lora-bold.fntdata"/><Relationship Id="rId34" Type="http://schemas.openxmlformats.org/officeDocument/2006/relationships/slide" Target="slides/slide29.xml"/><Relationship Id="rId78" Type="http://schemas.openxmlformats.org/officeDocument/2006/relationships/font" Target="fonts/Lora-regular.fntdata"/><Relationship Id="rId71" Type="http://schemas.openxmlformats.org/officeDocument/2006/relationships/font" Target="fonts/LoraMedium-bold.fntdata"/><Relationship Id="rId70" Type="http://schemas.openxmlformats.org/officeDocument/2006/relationships/font" Target="fonts/LoraMedium-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18ad53f05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18ad53f05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thank you for being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 name is Anthony Wertz and I’m going to preset this work we had accepted at this year’s IEEE Soft Robotics Conference on Trajectory Optimization for Thermally-Actuated Soft Planar Robot Limbs.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9b2e39a6f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9b2e39a6f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first, let’s look at the modeling employed for the system, starting with the dynamics of the continuum limb and thermal actuators.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a55c9b12c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a55c9b12c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the limb.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chose to use a discrete </a:t>
            </a:r>
            <a:r>
              <a:rPr lang="en"/>
              <a:t>approximation</a:t>
            </a:r>
            <a:r>
              <a:rPr lang="en"/>
              <a:t> of a continuum limb using a typical rigid link manipulator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alternatives, of course, in particular discrete elastic rods, but the rigid serial manipulator is a simple model well understood in the robotics community and supported in software packages, and one of our goals was to simplify the </a:t>
            </a:r>
            <a:r>
              <a:rPr lang="en"/>
              <a:t>modeling</a:t>
            </a:r>
            <a:r>
              <a:rPr lang="en"/>
              <a:t> while still </a:t>
            </a:r>
            <a:r>
              <a:rPr lang="en"/>
              <a:t>achieving</a:t>
            </a:r>
            <a:r>
              <a:rPr lang="en"/>
              <a:t> reasonable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dynamics are described below in the usual way below.</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a55c9b12c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a55c9b12c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added a term corresponding to the torsional springs we place at all the revolute joints between segments, highlighted in blue.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a55c9b12c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a55c9b12c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a catch-all viscous damping to encompass energy dissipated.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9b2e39a6f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9b2e39a6f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the actuator torques, which I’ll describe next.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19b2e39a6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19b2e39a6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first, let’s take a </a:t>
            </a:r>
            <a:r>
              <a:rPr lang="en"/>
              <a:t>brief</a:t>
            </a:r>
            <a:r>
              <a:rPr lang="en"/>
              <a:t> look at shape memory alloys, which are particular metal alloys which exhibit a shape memory effect which I’ll describe.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might find this animation from Wikipedia helpful.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interesting property of these alloys is that the microscopic behavior</a:t>
            </a:r>
            <a:r>
              <a:rPr lang="en"/>
              <a:t> </a:t>
            </a:r>
            <a:r>
              <a:rPr lang="en"/>
              <a:t>of </a:t>
            </a:r>
            <a:r>
              <a:rPr lang="en"/>
              <a:t>lattice</a:t>
            </a:r>
            <a:r>
              <a:rPr lang="en"/>
              <a:t> reconfiguration and shear strains in the crystalline structure due to applied stress or temperature change yields macroscopic stress and strain which we use for actuation.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a55c9b12c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a55c9b12c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behavior gives rise to a few interesting </a:t>
            </a:r>
            <a:r>
              <a:rPr lang="en"/>
              <a:t>phenomena, one of which being a shape memory effect, wherein a quasi-permanent lattice configuration is remembered.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material can then be deformed to store shear stress in the lattice configuration.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Upon heating the material, these internal stresses try to pull the material back to its original configuration.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a55c9b12c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a55c9b12c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also gives rise to a psuedoelastic effect, were, above a particular temperature, the material behaves like a metal rubber band, exhibiting a phenomenological “elasticity” similar to the elastomers we’re more familiar with, but due physically to </a:t>
            </a:r>
            <a:r>
              <a:rPr lang="en"/>
              <a:t>different</a:t>
            </a:r>
            <a:r>
              <a:rPr lang="en"/>
              <a:t> mechanical interactions, mentioned before.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1a55c9b12c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1a55c9b12c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imposes some considerable </a:t>
            </a:r>
            <a:r>
              <a:rPr lang="en"/>
              <a:t>challenges</a:t>
            </a:r>
            <a:r>
              <a:rPr lang="en"/>
              <a:t> to the modeling of these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there are hysteretic behaviors observed in the dynamics, outlined in red on bottom right figure.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see there are different sets of transition temperatures for moving from one material phases to another.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a55c9b12c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1a55c9b12c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those temperatures change with the applied load.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property gives rise to the psuedoelasticity mentioned.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19b2e39a6f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19b2e39a6f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start by giving you the ten thousand foot view, and a bit of the agenda, which I’ll go over while this video plays for a bit on the 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going to discuss a thermally-actuated compliant robot limb that we built in the lab.</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We will then talk about the model simplifications made to arrive at system dynamics and kinematics.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discuss the approaches we used to strategically collect data for model parameter identification.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I will discuss how we used trajectory optimization to design a feasible trajectory from a desired reference and open-loop controls to realize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see how well this work </a:t>
            </a:r>
            <a:r>
              <a:rPr lang="en"/>
              <a:t>transferred</a:t>
            </a:r>
            <a:r>
              <a:rPr lang="en"/>
              <a:t> to hardware.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we’ll discuss some future directions for this work.</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a55c9b12c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1a55c9b12c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the material properties and system dynamics are dependent on the metallurgical phase, or, in aggregate, on the proportion of material in one phase or another.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state variable</a:t>
            </a:r>
            <a:r>
              <a:rPr lang="en">
                <a:solidFill>
                  <a:schemeClr val="dk1"/>
                </a:solidFill>
              </a:rPr>
              <a:t>, termed the “martensite fraction”,</a:t>
            </a:r>
            <a:r>
              <a:rPr lang="en"/>
              <a:t> is not </a:t>
            </a:r>
            <a:r>
              <a:rPr lang="en"/>
              <a:t>practical or perhaps even possible to measure in operation.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9b2e39a6f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19b2e39a6f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so how do we move forward?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we’ll keep it as simple as possible.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a55c9b12c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1a55c9b12c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start by ignoring </a:t>
            </a:r>
            <a:r>
              <a:rPr lang="en"/>
              <a:t>hysteresis</a:t>
            </a:r>
            <a:r>
              <a:rPr lang="en"/>
              <a:t>, which otherwise adds </a:t>
            </a:r>
            <a:r>
              <a:rPr lang="en"/>
              <a:t>discontinuities</a:t>
            </a:r>
            <a:r>
              <a:rPr lang="en"/>
              <a:t> to the dynamics making them more challenging to optimize over.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has the effect of largely averaging over those transition temperatures, which is of course not ideal.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a55c9b12c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a55c9b12c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 to model the temperature dynamics (since, again, we’re dealing with thermal actuation), we’ll consider just the effects of convective cooling as the coils, exposed to air, passively cool, along with resistive Joule heating, achieved by running current through the wires to heat them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ignore the effects of material phase.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1a55c9b12c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1a55c9b12c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note our thermocouples are not in direct contact with the wires.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epoxy bonding the thermocouple to the SMA coil, which adds its own thermal mass and heat transfer characteristics which we try to account for with this second equation describing the dynamics of the thermocouple temperature measurement V.</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1a55c9b12c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1a55c9b12c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we’re going to keep things simple and say the force is a linear scaling of the temperature.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1a55c9b12c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1a55c9b12c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not true, although within a particular range of operation we did observe a fairly linear relationship between the temperature and effected force.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we’re ignoring the effect the material phase has on, for example, transition temperatures.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Despite that, we do end up </a:t>
            </a:r>
            <a:r>
              <a:rPr lang="en"/>
              <a:t>achieving </a:t>
            </a:r>
            <a:r>
              <a:rPr lang="en"/>
              <a:t>good performance, albeit with some caveats, all of which we’ll discuss soon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19b2e39a6f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19b2e39a6f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are the full system dynamics.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1a55c9b12c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1a55c9b12c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from the control inputs, our PWM duty cycles…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1a55c9b12c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1a55c9b12c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into the actuator dynamics to model the thermal behavior…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9b2e39a6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19b2e39a6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an overview, with some background and a look at the hardware and experimental designs.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1a55c9b12c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1a55c9b12c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which we get our thermocouple measurements…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1a55c9b12c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1a55c9b12c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we can transform into wire temperatures using our thermal model parameters…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1a55c9b12c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1a55c9b12c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this feeds into the serial manipulator </a:t>
            </a:r>
            <a:r>
              <a:rPr lang="en"/>
              <a:t>dynamics…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1a55c9b12c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1a55c9b12c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yielding the next system configuration.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19b2e39a6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19b2e39a6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now briefly discuss the kinematics models employed, which we’ll use later in model calibration.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19b2e39a6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19b2e39a6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 actuation only, we assume constant curvature of the manipulator, so it’s a perfect arc of a </a:t>
            </a:r>
            <a:r>
              <a:rPr lang="en"/>
              <a:t>circle</a:t>
            </a:r>
            <a:r>
              <a:rPr lang="en"/>
              <a:t> of some radius.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Under this assumption, with a little trig, we come up with a simple relationship between the bend angle measurement and the model joint angles.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19b2e39a6f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19b2e39a6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assumption we’ll use is a discrete Euler-Bernoulli beam approximation.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one data collection experiment we orient the bend axis </a:t>
            </a:r>
            <a:r>
              <a:rPr lang="en"/>
              <a:t>perpendicular</a:t>
            </a:r>
            <a:r>
              <a:rPr lang="en"/>
              <a:t> to gravity to let the limb passively bend.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can use the model to arrive at the expected bending angles along the beam, with the angles falling off exponentially moving away from the fixed end.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19b2e39a6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19b2e39a6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that, let’s discuss model calibration, and the data collection strategies used to isolate parameters.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19b2e39a6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19b2e39a6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let’s take a look at that spring coefficient.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limb is oriented to undergo gravitation loading.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static equilibrium the dynamics are simply two terms: the spring forces and the </a:t>
            </a:r>
            <a:r>
              <a:rPr lang="en"/>
              <a:t>gravitational</a:t>
            </a:r>
            <a:r>
              <a:rPr lang="en"/>
              <a:t> loading.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the measured bend angle, so now using that Euler-Benoulli mapping to joint space we can compute the gravitational loading and then the spring constant k with a least-squares fit.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19b2e39a6f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19b2e39a6f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move on to the damping coefficient.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release the limb from a known angle and allow it to passively oscillate, collecting data until the energy dissipates and motion stops.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only one unknown now in the manipulator dynamics, but here we don’t have a valid mapping to joint space, as the constant curvature assumption doesn’t hold under large </a:t>
            </a:r>
            <a:r>
              <a:rPr lang="en"/>
              <a:t>dynamics</a:t>
            </a:r>
            <a:r>
              <a:rPr lang="en"/>
              <a:t> and the Euler-Bernoulli beam </a:t>
            </a:r>
            <a:r>
              <a:rPr lang="en"/>
              <a:t>assumption</a:t>
            </a:r>
            <a:r>
              <a:rPr lang="en"/>
              <a:t> is difficult to apply without knowing the loading at each link.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Instead, we perform a nested optimization.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the collected hardware data we have generated a trajectory from the measured bend angle, shown on the bottom right in blue.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fit a damped sinusoid to this trajectory and wish to find the corresponding damping coefficient sigma in our manipulator model such that, when the dynamics are rolled out, the damping in the simulated bend angle trajectory matches that of the observed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can optimize for the value of sigma where, at each step, we roll out the dynamics, fit a damped sinusoid, and compare coefficients with the observed data, and decide if we’re close enough or not.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way we’re able to reproduce the damping, which you can see in the bottom figure without needing a mapping to joint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an aside, note that the resonant frequency of the simulated system does not match that of the observed hardware.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due to our modeling of the manipulator as a uniform density rod, as opposed to the true system which </a:t>
            </a:r>
            <a:r>
              <a:rPr lang="en"/>
              <a:t>incorporates</a:t>
            </a:r>
            <a:r>
              <a:rPr lang="en"/>
              <a:t> the limb in addition to two springs on either side.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want to match the resonant frequency in addition to the damping, we need to better model the manipulator structure, but for this limb, this isn’t a concern.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219a15001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219a15001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why is this interesting?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19b2e39a6f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19b2e39a6f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the actuation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collect data under three conditions: the system is actuated (each side independently); the system is in static equilibrium, so we’re not moving; and the system is in thermal equilibrium, so we’re not heating up or cooling down.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allows us to make three assumptions.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say that the thermocouple measurement has </a:t>
            </a:r>
            <a:r>
              <a:rPr lang="en"/>
              <a:t>equilibrated</a:t>
            </a:r>
            <a:r>
              <a:rPr lang="en"/>
              <a:t> to the true SMA wire temperature, or at least pretty close to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 that the manipulator dynamics are governed only by the spring forces and actuator forces, we can ignore other terms.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since we have a non-zero temperature offset, we have a non-zero bend.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1a5692aac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1a5692aac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this we can identify parameters in the system of ODEs describing the thermal dynamics, a1, a2, and a3, first by combining the first and second assumptions to derive a relationship between the equilibrium temperature and the measurement temperature.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Given our model definition, this relationship should hold everywhere, so we can use it to compute wire temperatures all along a trajectory, even where these equilibrium conditions are not met.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we have measurements for the wire temperature T, measurement temperature V, and duty cycle D, and we can use off-the-shelf fitting packages to identify the parameters that yield the observed dynamics.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a5692aac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1a5692aac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to determine the actuation force coefficients, we can simply use these equilibrium points, and the relationship from assumption 2, to identify the parameter beta.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stack all such observations in a big matrix then look for a least squares fit.</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19b2e39a6f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19b2e39a6f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figure shows bend angle and temperature trajectories for the hardware calibration dataset, the solid lines, and the simulated dataset, showed in dashed lines.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simulated data was derived by using the </a:t>
            </a:r>
            <a:r>
              <a:rPr lang="en"/>
              <a:t>initial</a:t>
            </a:r>
            <a:r>
              <a:rPr lang="en"/>
              <a:t> conditions from the hardware data, that is, the first observation, then rolling out the dynamics using the identified model </a:t>
            </a:r>
            <a:r>
              <a:rPr lang="en"/>
              <a:t>parameters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see reasonable agreement between the two.</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19b2e39a6f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19b2e39a6f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move on to using these calibrated models to design system behavior and controls.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19b2e39a6f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19b2e39a6f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optimized for the feasible trajectory and the open loop controls to achieve it by direct collocation in a non-linear program setup</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 given reference trajectory, which is hidden behind those tildes which indicate the tracking error, we perform the optimization using a typical quadratic cost objective 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weighting Q of the tracking error x tilde only cares about matching the joint positions, we don’t care about the temperatures or rates.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weighting R is included to minimize the commanded control signals, and as a soft </a:t>
            </a:r>
            <a:r>
              <a:rPr lang="en"/>
              <a:t>complementarity</a:t>
            </a:r>
            <a:r>
              <a:rPr lang="en"/>
              <a:t> constraint, since ideally we would only be actuating one SMA at a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include a number of constraints: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the known initial condition;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 we want the trajectory to obey the system dynamics;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Third, the control signals, which are the PWMs, have a limited range;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Fourth, we have safety constraints incorporated as a maximum wire temperature to avoid </a:t>
            </a:r>
            <a:r>
              <a:rPr lang="en"/>
              <a:t>permanently</a:t>
            </a:r>
            <a:r>
              <a:rPr lang="en"/>
              <a:t> deforming or damaging the actuators;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we try to keep the coils “warm” after a certain period of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I’ll explain this later.</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19b2e39a6f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19b2e39a6f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this setup we’re able to provide a desired reference trajectory and, through optimization, find a close feasible trajectory based on the model dynamics, along with the control signals to realize that trajectory.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see from the top plots the rolled out trajectories align very well to the references, in simulation at least.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19b2e39a6f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19b2e39a6f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see how well this translated to the actual hardware.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19b2e39a6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19b2e39a6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overall, we see the open-loop position tracking in hardware, that top plot, is reasonable, typically within a few degrees of the reference, but there’s definitely room for improvement.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258600984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258600984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issue we observe is this “soft startup”, indicated by the red arrow, where we have a low starting temperature and we want to perform a small 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likely an artifact of not taking into account the hysteretic behavior of the actuators, so the model thinks it can get away with applying a low control input to move the limb ever so slightly, when in reality there is a sort of “activation energy” we need to overcome to get things moving in the first place.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what we tried to compensate for with this warm-up temperature mentioned in the trajectory optimization, and we did see some very minor improvements, but overall this can not solve the problem without making the system excessively stiff.</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219a15001a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219a15001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soft systems are particularly interesting in robotics because they’re typically quite difficult to model accurately under various operational conditions.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Starting with kinematics, you might have heard them described as having “infinite” degrees of freedom, because, while significant motion in rigid systems largely happens in more predictable ways on well defined coordinates, such as revolving about revolute joint, soft </a:t>
            </a:r>
            <a:r>
              <a:rPr lang="en"/>
              <a:t>systems</a:t>
            </a:r>
            <a:r>
              <a:rPr lang="en"/>
              <a:t> can deform and move into innumerable configurations, depending on the particular loading conditions and material state.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Soft systems are also much more likely to experience a mechanical instability, like buckling, as compared to their rigid counterparts.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dynamics are difficult to model as well, because in addition to the significant influence of the material parameters, they will also exhibit more complicated behaviors when they experience some new loading, like actuation or contact, and have significant rate dependency as well.</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258600984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258600984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see tracking bias on the extremum, both for small actuations as previously described and also for large ones, indicated in pink.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to the ignored hysteresis, we hypothesize that the linear mapping from temperature to actuation force is probably much too coarse of a simplification to achieve precise motion.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258600984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258600984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strikingly, the measurement temperature tracking, what we would expect to see from the thermocouple, follows the general trend but is not sufficiently dynamic.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considerable lag and damping in the tracking which would make it completely unusable either for understanding the true physical behavior of the system or for use in feedback control.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combined with the other model parameters, both the conversion to a wire temperature and the resulting force mapping, we do still observe a responsive actuation, despite the suboptimal tracking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does this happen?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258600984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258600984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if we take a look at the original validation dataset used to identify model parameters, what I said looked “good” was actually zoomed out at a much larger time-scale than that which we want to operate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Looking more closely you can see the considerable lag that existed even in this fit.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since the majority of the data have relatively “slow” dynamics, the fit parameters were happy with a non-physical set that largely reproduced the measurement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was not detrimental to open-loop control, but of course it would be for closed loop, as mentioned, and it’s not clear how well safety constraint violations could be mitigated if we’re not faithfully reproducing the physical behavior as </a:t>
            </a:r>
            <a:r>
              <a:rPr lang="en"/>
              <a:t>closely</a:t>
            </a:r>
            <a:r>
              <a:rPr lang="en"/>
              <a:t> as possible.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19b2e39a6f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19b2e39a6f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moving on from that, we performed some teach and repeat experiments, as seen in this video, where the limb was manually manipulated to generate a “desired” trajectory.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trajectory was fed through the pipeline to arrive at a close feasible trajectory, based on the model parameters, along with the controls necessary to achieve the motion.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outcome is on the right, where the limb was trained to reproduce the desired trajectory.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Qualitatively, this works well.</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19b2e39a6f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19b2e39a6f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quantitatively as well, maintaining the same caveats as before: we see median tracking error around 2-5 degrees.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I’ll note the bend sensor accuracy is only around 2 degrees.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do still see the same issues with soft startups and hitting large angles precisely, giving us larger tracking errors as much as 10-15 degrees in those regions.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of course, temperature tracking is again hitting the trend but not as dynamic as we would like.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19b2e39a6f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19b2e39a6f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where do we go from here?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258600984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258600984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believe most likely we can get considerable gains by doing a better job with the SMA actuation modeling.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position tracking performance was acceptable, a rudimentary modeling of the hysteretic behavior of the </a:t>
            </a:r>
            <a:r>
              <a:rPr lang="en"/>
              <a:t>system</a:t>
            </a:r>
            <a:r>
              <a:rPr lang="en"/>
              <a:t> I believe would go a long way in improving responsiveness and tracking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particular it should help alleviate that soft start problem.</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258600984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258600984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trying to make more reasonable assumptions about the mapping from actuator state to applied force would improve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the very least, an accurate SMA model should be incorporated into the simulation, so even if we are fitting parameters to a less robust model, we would at least have a better idea how that model would degrade performance in hardware, and we can better tune the calibration.</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258600984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258600984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Closed loop control and reliable safety constraints are also both objectives, and we would like to track what, physically, is really happening in the system, so better fitting the thermal model may be achieved using more dynamic data than our largely static calibration set.</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25de6354e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25de6354e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even try to bridge some of these model gaps by incorporating machine learning models trained to identify residual error.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19a15001a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219a15001a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Thermal actuation of shape memory alloys (which I’ll talk about later) is also challenging to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Precisely tracking the dynamics of the system requires knowledge of metallurgical state that is difficult or impossible to measure in real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encounter hysteretic behavior in the material as well, which further complicates things.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258600984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258600984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a:t>
            </a:r>
            <a:r>
              <a:rPr lang="en"/>
              <a:t>finally</a:t>
            </a:r>
            <a:r>
              <a:rPr lang="en"/>
              <a:t>, we want to apply this process to a full, multi-link robot, to design gaits and more complicated behaviors.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19b2e39a6f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19b2e39a6f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summary, here are some final remarks highlighting some of the </a:t>
            </a:r>
            <a:r>
              <a:rPr lang="en"/>
              <a:t>contributions</a:t>
            </a:r>
            <a:r>
              <a:rPr lang="en"/>
              <a:t> I wanted to communicate to you today.</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258600984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258600984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specified a few simplified models of this complicated system and demonstrated ways to collect and use data to calibrate the model parameters.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2586009842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2586009842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 we demonstrated the use of optimization to design feasible trajectories which closely aligned to a desired reference, along with the open-loop controls needed to achieve them.</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2586009842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258600984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finally, we validated the approach, simplified models and all, in hardware, achieving reasonable performance in the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that, I conclude my presentation and I am happy to hear comments, questions, suggestions, criticisms, rants, etc.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19a15001a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219a15001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these reasons, open-loop control in such a system, incorporating thermal actuation with a compliant mechanism, is not particularly well explored in the literature.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the modeling is challenging, typical applications of such systems rely on sensorization and feedback control to achieve a desired motion trajectory.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may be less desirable for small or </a:t>
            </a:r>
            <a:r>
              <a:rPr lang="en"/>
              <a:t>untethered</a:t>
            </a:r>
            <a:r>
              <a:rPr lang="en"/>
              <a:t> applications where you may want to economize power or space utilization on the device, making such integrated sensorization difficult or impossible to realize, as well as planning applications where you want to understand the capabilities of the system or design a system to perform complicated tasks or meet particular requirements like adherence to safety constraints or minimizing energy expenditure.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9b2e39a6f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9b2e39a6f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that, let us move on to our work, starting with the </a:t>
            </a:r>
            <a:r>
              <a:rPr lang="en"/>
              <a:t>hardware</a:t>
            </a:r>
            <a:r>
              <a:rPr lang="en"/>
              <a:t> configuration we have built and wanted to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t>
            </a:r>
            <a:r>
              <a:rPr lang="en"/>
              <a:t>continuum</a:t>
            </a:r>
            <a:r>
              <a:rPr lang="en"/>
              <a:t> limb you see in the first panel is cast silicone, and includes two SMA coil actuators on either side, panel B, acting antagonistically to induce bending either clockwise or counterclockwise about the fixed base, panel 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purposes of calibration we’ve also embedded a capacitive bend sensor along the length of the limb, and we’ve bonded </a:t>
            </a:r>
            <a:r>
              <a:rPr lang="en"/>
              <a:t>thermocouples</a:t>
            </a:r>
            <a:r>
              <a:rPr lang="en"/>
              <a:t> to both SMA wires with thermally conductive epoxy.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9b2e39a6f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9b2e39a6f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surprises in the system data flow: our sensors and actuators are in the limb hardware, interfaced with a microcontroller which </a:t>
            </a:r>
            <a:r>
              <a:rPr lang="en"/>
              <a:t>communicates</a:t>
            </a:r>
            <a:r>
              <a:rPr lang="en"/>
              <a:t> with a laptop computer to configure the system, collect telemetry, and issue commands.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go over the experimental design pipeline in more detail, but briefly, we start with data collection on the hardware device which is used to identify model parameters for calibration;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move to discuss the trajectory optimization used to design feasible trajectories and open loop controls;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we’ll discuss performance on the hardware platform itself.</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0" y="1690250"/>
            <a:ext cx="8520600" cy="8550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A6192E"/>
              </a:buClr>
              <a:buSzPts val="3000"/>
              <a:buFont typeface="Lora SemiBold"/>
              <a:buNone/>
              <a:defRPr sz="3000">
                <a:solidFill>
                  <a:srgbClr val="A6192E"/>
                </a:solidFill>
                <a:latin typeface="Lora SemiBold"/>
                <a:ea typeface="Lora SemiBold"/>
                <a:cs typeface="Lora SemiBold"/>
                <a:sym typeface="Lora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550350" y="2878450"/>
            <a:ext cx="8043300" cy="5748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63666A"/>
              </a:buClr>
              <a:buSzPts val="2000"/>
              <a:buFont typeface="Open Sans Medium"/>
              <a:buNone/>
              <a:defRPr sz="2000">
                <a:solidFill>
                  <a:srgbClr val="63666A"/>
                </a:solidFill>
                <a:latin typeface="Open Sans Medium"/>
                <a:ea typeface="Open Sans Medium"/>
                <a:cs typeface="Open Sans Medium"/>
                <a:sym typeface="Open Sans Medium"/>
              </a:defRPr>
            </a:lvl1pPr>
            <a:lvl2pPr lvl="1"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2pPr>
            <a:lvl3pPr lvl="2"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3pPr>
            <a:lvl4pPr lvl="3"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4pPr>
            <a:lvl5pPr lvl="4"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5pPr>
            <a:lvl6pPr lvl="5"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6pPr>
            <a:lvl7pPr lvl="6"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7pPr>
            <a:lvl8pPr lvl="7"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8pPr>
            <a:lvl9pPr lvl="8" algn="ctr">
              <a:lnSpc>
                <a:spcPct val="100000"/>
              </a:lnSpc>
              <a:spcBef>
                <a:spcPts val="0"/>
              </a:spcBef>
              <a:spcAft>
                <a:spcPts val="0"/>
              </a:spcAft>
              <a:buSzPts val="2000"/>
              <a:buFont typeface="Open Sans Medium"/>
              <a:buNone/>
              <a:defRPr sz="2000">
                <a:latin typeface="Open Sans Medium"/>
                <a:ea typeface="Open Sans Medium"/>
                <a:cs typeface="Open Sans Medium"/>
                <a:sym typeface="Open Sans Medium"/>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rgbClr val="63666A"/>
                </a:solidFill>
                <a:latin typeface="Open Sans Medium"/>
                <a:ea typeface="Open Sans Medium"/>
                <a:cs typeface="Open Sans Medium"/>
                <a:sym typeface="Open Sans Medium"/>
              </a:defRPr>
            </a:lvl1pPr>
            <a:lvl2pPr lvl="1">
              <a:buNone/>
              <a:defRPr>
                <a:solidFill>
                  <a:srgbClr val="63666A"/>
                </a:solidFill>
                <a:latin typeface="Open Sans Medium"/>
                <a:ea typeface="Open Sans Medium"/>
                <a:cs typeface="Open Sans Medium"/>
                <a:sym typeface="Open Sans Medium"/>
              </a:defRPr>
            </a:lvl2pPr>
            <a:lvl3pPr lvl="2">
              <a:buNone/>
              <a:defRPr>
                <a:solidFill>
                  <a:srgbClr val="63666A"/>
                </a:solidFill>
                <a:latin typeface="Open Sans Medium"/>
                <a:ea typeface="Open Sans Medium"/>
                <a:cs typeface="Open Sans Medium"/>
                <a:sym typeface="Open Sans Medium"/>
              </a:defRPr>
            </a:lvl3pPr>
            <a:lvl4pPr lvl="3">
              <a:buNone/>
              <a:defRPr>
                <a:solidFill>
                  <a:srgbClr val="63666A"/>
                </a:solidFill>
                <a:latin typeface="Open Sans Medium"/>
                <a:ea typeface="Open Sans Medium"/>
                <a:cs typeface="Open Sans Medium"/>
                <a:sym typeface="Open Sans Medium"/>
              </a:defRPr>
            </a:lvl4pPr>
            <a:lvl5pPr lvl="4">
              <a:buNone/>
              <a:defRPr>
                <a:solidFill>
                  <a:srgbClr val="63666A"/>
                </a:solidFill>
                <a:latin typeface="Open Sans Medium"/>
                <a:ea typeface="Open Sans Medium"/>
                <a:cs typeface="Open Sans Medium"/>
                <a:sym typeface="Open Sans Medium"/>
              </a:defRPr>
            </a:lvl5pPr>
            <a:lvl6pPr lvl="5">
              <a:buNone/>
              <a:defRPr>
                <a:solidFill>
                  <a:srgbClr val="63666A"/>
                </a:solidFill>
                <a:latin typeface="Open Sans Medium"/>
                <a:ea typeface="Open Sans Medium"/>
                <a:cs typeface="Open Sans Medium"/>
                <a:sym typeface="Open Sans Medium"/>
              </a:defRPr>
            </a:lvl6pPr>
            <a:lvl7pPr lvl="6">
              <a:buNone/>
              <a:defRPr>
                <a:solidFill>
                  <a:srgbClr val="63666A"/>
                </a:solidFill>
                <a:latin typeface="Open Sans Medium"/>
                <a:ea typeface="Open Sans Medium"/>
                <a:cs typeface="Open Sans Medium"/>
                <a:sym typeface="Open Sans Medium"/>
              </a:defRPr>
            </a:lvl7pPr>
            <a:lvl8pPr lvl="7">
              <a:buNone/>
              <a:defRPr>
                <a:solidFill>
                  <a:srgbClr val="63666A"/>
                </a:solidFill>
                <a:latin typeface="Open Sans Medium"/>
                <a:ea typeface="Open Sans Medium"/>
                <a:cs typeface="Open Sans Medium"/>
                <a:sym typeface="Open Sans Medium"/>
              </a:defRPr>
            </a:lvl8pPr>
            <a:lvl9pPr lvl="8">
              <a:buNone/>
              <a:defRPr>
                <a:solidFill>
                  <a:srgbClr val="63666A"/>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
              <a:t>‹#›</a:t>
            </a:fld>
            <a:endParaRPr/>
          </a:p>
        </p:txBody>
      </p:sp>
      <p:cxnSp>
        <p:nvCxnSpPr>
          <p:cNvPr id="13" name="Google Shape;13;p2"/>
          <p:cNvCxnSpPr/>
          <p:nvPr/>
        </p:nvCxnSpPr>
        <p:spPr>
          <a:xfrm>
            <a:off x="2366925" y="2711850"/>
            <a:ext cx="4157400" cy="0"/>
          </a:xfrm>
          <a:prstGeom prst="straightConnector1">
            <a:avLst/>
          </a:prstGeom>
          <a:noFill/>
          <a:ln cap="flat" cmpd="sng" w="19050">
            <a:solidFill>
              <a:srgbClr val="BBBCBC"/>
            </a:solidFill>
            <a:prstDash val="solid"/>
            <a:round/>
            <a:headEnd len="med" w="med" type="none"/>
            <a:tailEnd len="med" w="med" type="none"/>
          </a:ln>
        </p:spPr>
      </p:cxnSp>
      <p:pic>
        <p:nvPicPr>
          <p:cNvPr id="14" name="Google Shape;14;p2"/>
          <p:cNvPicPr preferRelativeResize="0"/>
          <p:nvPr/>
        </p:nvPicPr>
        <p:blipFill>
          <a:blip r:embed="rId2">
            <a:alphaModFix/>
          </a:blip>
          <a:stretch>
            <a:fillRect/>
          </a:stretch>
        </p:blipFill>
        <p:spPr>
          <a:xfrm>
            <a:off x="8104598" y="133062"/>
            <a:ext cx="902077" cy="574800"/>
          </a:xfrm>
          <a:prstGeom prst="rect">
            <a:avLst/>
          </a:prstGeom>
          <a:noFill/>
          <a:ln>
            <a:noFill/>
          </a:ln>
        </p:spPr>
      </p:pic>
      <p:sp>
        <p:nvSpPr>
          <p:cNvPr id="15" name="Google Shape;15;p2"/>
          <p:cNvSpPr txBox="1"/>
          <p:nvPr>
            <p:ph idx="2" type="subTitle"/>
          </p:nvPr>
        </p:nvSpPr>
        <p:spPr>
          <a:xfrm>
            <a:off x="311700" y="4312425"/>
            <a:ext cx="6176100" cy="441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63666A"/>
              </a:buClr>
              <a:buSzPts val="1600"/>
              <a:buFont typeface="Open Sans"/>
              <a:buNone/>
              <a:defRPr sz="1600">
                <a:solidFill>
                  <a:srgbClr val="63666A"/>
                </a:solidFill>
                <a:latin typeface="Open Sans"/>
                <a:ea typeface="Open Sans"/>
                <a:cs typeface="Open Sans"/>
                <a:sym typeface="Open Sans"/>
              </a:defRPr>
            </a:lvl1pPr>
            <a:lvl2pPr lvl="1" rtl="0">
              <a:lnSpc>
                <a:spcPct val="100000"/>
              </a:lnSpc>
              <a:spcBef>
                <a:spcPts val="0"/>
              </a:spcBef>
              <a:spcAft>
                <a:spcPts val="0"/>
              </a:spcAft>
              <a:buSzPts val="1600"/>
              <a:buFont typeface="Open Sans"/>
              <a:buNone/>
              <a:defRPr sz="1600">
                <a:latin typeface="Open Sans"/>
                <a:ea typeface="Open Sans"/>
                <a:cs typeface="Open Sans"/>
                <a:sym typeface="Open Sans"/>
              </a:defRPr>
            </a:lvl2pPr>
            <a:lvl3pPr lvl="2" rtl="0">
              <a:lnSpc>
                <a:spcPct val="100000"/>
              </a:lnSpc>
              <a:spcBef>
                <a:spcPts val="0"/>
              </a:spcBef>
              <a:spcAft>
                <a:spcPts val="0"/>
              </a:spcAft>
              <a:buSzPts val="1600"/>
              <a:buFont typeface="Open Sans"/>
              <a:buNone/>
              <a:defRPr sz="1600">
                <a:latin typeface="Open Sans"/>
                <a:ea typeface="Open Sans"/>
                <a:cs typeface="Open Sans"/>
                <a:sym typeface="Open Sans"/>
              </a:defRPr>
            </a:lvl3pPr>
            <a:lvl4pPr lvl="3" rtl="0">
              <a:lnSpc>
                <a:spcPct val="100000"/>
              </a:lnSpc>
              <a:spcBef>
                <a:spcPts val="0"/>
              </a:spcBef>
              <a:spcAft>
                <a:spcPts val="0"/>
              </a:spcAft>
              <a:buSzPts val="1600"/>
              <a:buFont typeface="Open Sans"/>
              <a:buNone/>
              <a:defRPr sz="1600">
                <a:latin typeface="Open Sans"/>
                <a:ea typeface="Open Sans"/>
                <a:cs typeface="Open Sans"/>
                <a:sym typeface="Open Sans"/>
              </a:defRPr>
            </a:lvl4pPr>
            <a:lvl5pPr lvl="4" rtl="0">
              <a:lnSpc>
                <a:spcPct val="100000"/>
              </a:lnSpc>
              <a:spcBef>
                <a:spcPts val="0"/>
              </a:spcBef>
              <a:spcAft>
                <a:spcPts val="0"/>
              </a:spcAft>
              <a:buSzPts val="1600"/>
              <a:buFont typeface="Open Sans"/>
              <a:buNone/>
              <a:defRPr sz="1600">
                <a:latin typeface="Open Sans"/>
                <a:ea typeface="Open Sans"/>
                <a:cs typeface="Open Sans"/>
                <a:sym typeface="Open Sans"/>
              </a:defRPr>
            </a:lvl5pPr>
            <a:lvl6pPr lvl="5" rtl="0">
              <a:lnSpc>
                <a:spcPct val="100000"/>
              </a:lnSpc>
              <a:spcBef>
                <a:spcPts val="0"/>
              </a:spcBef>
              <a:spcAft>
                <a:spcPts val="0"/>
              </a:spcAft>
              <a:buSzPts val="1600"/>
              <a:buFont typeface="Open Sans"/>
              <a:buNone/>
              <a:defRPr sz="1600">
                <a:latin typeface="Open Sans"/>
                <a:ea typeface="Open Sans"/>
                <a:cs typeface="Open Sans"/>
                <a:sym typeface="Open Sans"/>
              </a:defRPr>
            </a:lvl6pPr>
            <a:lvl7pPr lvl="6" rtl="0">
              <a:lnSpc>
                <a:spcPct val="100000"/>
              </a:lnSpc>
              <a:spcBef>
                <a:spcPts val="0"/>
              </a:spcBef>
              <a:spcAft>
                <a:spcPts val="0"/>
              </a:spcAft>
              <a:buSzPts val="1600"/>
              <a:buFont typeface="Open Sans"/>
              <a:buNone/>
              <a:defRPr sz="1600">
                <a:latin typeface="Open Sans"/>
                <a:ea typeface="Open Sans"/>
                <a:cs typeface="Open Sans"/>
                <a:sym typeface="Open Sans"/>
              </a:defRPr>
            </a:lvl7pPr>
            <a:lvl8pPr lvl="7" rtl="0">
              <a:lnSpc>
                <a:spcPct val="100000"/>
              </a:lnSpc>
              <a:spcBef>
                <a:spcPts val="0"/>
              </a:spcBef>
              <a:spcAft>
                <a:spcPts val="0"/>
              </a:spcAft>
              <a:buSzPts val="1600"/>
              <a:buFont typeface="Open Sans"/>
              <a:buNone/>
              <a:defRPr sz="1600">
                <a:latin typeface="Open Sans"/>
                <a:ea typeface="Open Sans"/>
                <a:cs typeface="Open Sans"/>
                <a:sym typeface="Open Sans"/>
              </a:defRPr>
            </a:lvl8pPr>
            <a:lvl9pPr lvl="8" rtl="0">
              <a:lnSpc>
                <a:spcPct val="100000"/>
              </a:lnSpc>
              <a:spcBef>
                <a:spcPts val="0"/>
              </a:spcBef>
              <a:spcAft>
                <a:spcPts val="0"/>
              </a:spcAft>
              <a:buSzPts val="1600"/>
              <a:buFont typeface="Open Sans"/>
              <a:buNone/>
              <a:defRPr sz="1600">
                <a:latin typeface="Open Sans"/>
                <a:ea typeface="Open Sans"/>
                <a:cs typeface="Open Sans"/>
                <a:sym typeface="Open Sans"/>
              </a:defRPr>
            </a:lvl9pPr>
          </a:lstStyle>
          <a:p/>
        </p:txBody>
      </p:sp>
      <p:pic>
        <p:nvPicPr>
          <p:cNvPr id="16" name="Google Shape;16;p2"/>
          <p:cNvPicPr preferRelativeResize="0"/>
          <p:nvPr/>
        </p:nvPicPr>
        <p:blipFill>
          <a:blip r:embed="rId3">
            <a:alphaModFix/>
          </a:blip>
          <a:stretch>
            <a:fillRect/>
          </a:stretch>
        </p:blipFill>
        <p:spPr>
          <a:xfrm>
            <a:off x="155350" y="133050"/>
            <a:ext cx="4598600" cy="5748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 name="Shape 73"/>
        <p:cNvGrpSpPr/>
        <p:nvPr/>
      </p:nvGrpSpPr>
      <p:grpSpPr>
        <a:xfrm>
          <a:off x="0" y="0"/>
          <a:ext cx="0" cy="0"/>
          <a:chOff x="0" y="0"/>
          <a:chExt cx="0" cy="0"/>
        </a:xfrm>
      </p:grpSpPr>
      <p:sp>
        <p:nvSpPr>
          <p:cNvPr id="74" name="Google Shape;7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A6192E"/>
              </a:buClr>
              <a:buSzPts val="12000"/>
              <a:buFont typeface="Lora Medium"/>
              <a:buNone/>
              <a:defRPr sz="12000">
                <a:solidFill>
                  <a:srgbClr val="A6192E"/>
                </a:solidFill>
                <a:latin typeface="Lora Medium"/>
                <a:ea typeface="Lora Medium"/>
                <a:cs typeface="Lora Medium"/>
                <a:sym typeface="Lora Medium"/>
              </a:defRPr>
            </a:lvl1pPr>
            <a:lvl2pPr lvl="1" algn="ctr">
              <a:spcBef>
                <a:spcPts val="0"/>
              </a:spcBef>
              <a:spcAft>
                <a:spcPts val="0"/>
              </a:spcAft>
              <a:buClr>
                <a:srgbClr val="A6192E"/>
              </a:buClr>
              <a:buSzPts val="12000"/>
              <a:buFont typeface="Lora Medium"/>
              <a:buNone/>
              <a:defRPr sz="12000">
                <a:solidFill>
                  <a:srgbClr val="A6192E"/>
                </a:solidFill>
                <a:latin typeface="Lora Medium"/>
                <a:ea typeface="Lora Medium"/>
                <a:cs typeface="Lora Medium"/>
                <a:sym typeface="Lora Medium"/>
              </a:defRPr>
            </a:lvl2pPr>
            <a:lvl3pPr lvl="2" algn="ctr">
              <a:spcBef>
                <a:spcPts val="0"/>
              </a:spcBef>
              <a:spcAft>
                <a:spcPts val="0"/>
              </a:spcAft>
              <a:buClr>
                <a:srgbClr val="A6192E"/>
              </a:buClr>
              <a:buSzPts val="12000"/>
              <a:buFont typeface="Lora Medium"/>
              <a:buNone/>
              <a:defRPr sz="12000">
                <a:solidFill>
                  <a:srgbClr val="A6192E"/>
                </a:solidFill>
                <a:latin typeface="Lora Medium"/>
                <a:ea typeface="Lora Medium"/>
                <a:cs typeface="Lora Medium"/>
                <a:sym typeface="Lora Medium"/>
              </a:defRPr>
            </a:lvl3pPr>
            <a:lvl4pPr lvl="3" algn="ctr">
              <a:spcBef>
                <a:spcPts val="0"/>
              </a:spcBef>
              <a:spcAft>
                <a:spcPts val="0"/>
              </a:spcAft>
              <a:buClr>
                <a:srgbClr val="A6192E"/>
              </a:buClr>
              <a:buSzPts val="12000"/>
              <a:buFont typeface="Lora Medium"/>
              <a:buNone/>
              <a:defRPr sz="12000">
                <a:solidFill>
                  <a:srgbClr val="A6192E"/>
                </a:solidFill>
                <a:latin typeface="Lora Medium"/>
                <a:ea typeface="Lora Medium"/>
                <a:cs typeface="Lora Medium"/>
                <a:sym typeface="Lora Medium"/>
              </a:defRPr>
            </a:lvl4pPr>
            <a:lvl5pPr lvl="4" algn="ctr">
              <a:spcBef>
                <a:spcPts val="0"/>
              </a:spcBef>
              <a:spcAft>
                <a:spcPts val="0"/>
              </a:spcAft>
              <a:buClr>
                <a:srgbClr val="A6192E"/>
              </a:buClr>
              <a:buSzPts val="12000"/>
              <a:buFont typeface="Lora Medium"/>
              <a:buNone/>
              <a:defRPr sz="12000">
                <a:solidFill>
                  <a:srgbClr val="A6192E"/>
                </a:solidFill>
                <a:latin typeface="Lora Medium"/>
                <a:ea typeface="Lora Medium"/>
                <a:cs typeface="Lora Medium"/>
                <a:sym typeface="Lora Medium"/>
              </a:defRPr>
            </a:lvl5pPr>
            <a:lvl6pPr lvl="5" algn="ctr">
              <a:spcBef>
                <a:spcPts val="0"/>
              </a:spcBef>
              <a:spcAft>
                <a:spcPts val="0"/>
              </a:spcAft>
              <a:buClr>
                <a:srgbClr val="A6192E"/>
              </a:buClr>
              <a:buSzPts val="12000"/>
              <a:buFont typeface="Lora Medium"/>
              <a:buNone/>
              <a:defRPr sz="12000">
                <a:solidFill>
                  <a:srgbClr val="A6192E"/>
                </a:solidFill>
                <a:latin typeface="Lora Medium"/>
                <a:ea typeface="Lora Medium"/>
                <a:cs typeface="Lora Medium"/>
                <a:sym typeface="Lora Medium"/>
              </a:defRPr>
            </a:lvl6pPr>
            <a:lvl7pPr lvl="6" algn="ctr">
              <a:spcBef>
                <a:spcPts val="0"/>
              </a:spcBef>
              <a:spcAft>
                <a:spcPts val="0"/>
              </a:spcAft>
              <a:buClr>
                <a:srgbClr val="A6192E"/>
              </a:buClr>
              <a:buSzPts val="12000"/>
              <a:buFont typeface="Lora Medium"/>
              <a:buNone/>
              <a:defRPr sz="12000">
                <a:solidFill>
                  <a:srgbClr val="A6192E"/>
                </a:solidFill>
                <a:latin typeface="Lora Medium"/>
                <a:ea typeface="Lora Medium"/>
                <a:cs typeface="Lora Medium"/>
                <a:sym typeface="Lora Medium"/>
              </a:defRPr>
            </a:lvl7pPr>
            <a:lvl8pPr lvl="7" algn="ctr">
              <a:spcBef>
                <a:spcPts val="0"/>
              </a:spcBef>
              <a:spcAft>
                <a:spcPts val="0"/>
              </a:spcAft>
              <a:buClr>
                <a:srgbClr val="A6192E"/>
              </a:buClr>
              <a:buSzPts val="12000"/>
              <a:buFont typeface="Lora Medium"/>
              <a:buNone/>
              <a:defRPr sz="12000">
                <a:solidFill>
                  <a:srgbClr val="A6192E"/>
                </a:solidFill>
                <a:latin typeface="Lora Medium"/>
                <a:ea typeface="Lora Medium"/>
                <a:cs typeface="Lora Medium"/>
                <a:sym typeface="Lora Medium"/>
              </a:defRPr>
            </a:lvl8pPr>
            <a:lvl9pPr lvl="8" algn="ctr">
              <a:spcBef>
                <a:spcPts val="0"/>
              </a:spcBef>
              <a:spcAft>
                <a:spcPts val="0"/>
              </a:spcAft>
              <a:buClr>
                <a:srgbClr val="A6192E"/>
              </a:buClr>
              <a:buSzPts val="12000"/>
              <a:buFont typeface="Lora Medium"/>
              <a:buNone/>
              <a:defRPr sz="12000">
                <a:solidFill>
                  <a:srgbClr val="A6192E"/>
                </a:solidFill>
                <a:latin typeface="Lora Medium"/>
                <a:ea typeface="Lora Medium"/>
                <a:cs typeface="Lora Medium"/>
                <a:sym typeface="Lora Medium"/>
              </a:defRPr>
            </a:lvl9pPr>
          </a:lstStyle>
          <a:p>
            <a:r>
              <a:t>xx%</a:t>
            </a:r>
          </a:p>
        </p:txBody>
      </p:sp>
      <p:sp>
        <p:nvSpPr>
          <p:cNvPr id="75" name="Google Shape;75;p11"/>
          <p:cNvSpPr/>
          <p:nvPr/>
        </p:nvSpPr>
        <p:spPr>
          <a:xfrm>
            <a:off x="0" y="4792700"/>
            <a:ext cx="9144000" cy="35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lvl1pPr lvl="0" rtl="0" algn="l">
              <a:buNone/>
              <a:defRPr>
                <a:latin typeface="Open Sans"/>
                <a:ea typeface="Open Sans"/>
                <a:cs typeface="Open Sans"/>
                <a:sym typeface="Open Sans"/>
              </a:defRPr>
            </a:lvl1pPr>
            <a:lvl2pPr lvl="1" rtl="0" algn="l">
              <a:buNone/>
              <a:defRPr>
                <a:latin typeface="Open Sans"/>
                <a:ea typeface="Open Sans"/>
                <a:cs typeface="Open Sans"/>
                <a:sym typeface="Open Sans"/>
              </a:defRPr>
            </a:lvl2pPr>
            <a:lvl3pPr lvl="2" rtl="0" algn="l">
              <a:buNone/>
              <a:defRPr>
                <a:latin typeface="Open Sans"/>
                <a:ea typeface="Open Sans"/>
                <a:cs typeface="Open Sans"/>
                <a:sym typeface="Open Sans"/>
              </a:defRPr>
            </a:lvl3pPr>
            <a:lvl4pPr lvl="3" rtl="0" algn="l">
              <a:buNone/>
              <a:defRPr>
                <a:latin typeface="Open Sans"/>
                <a:ea typeface="Open Sans"/>
                <a:cs typeface="Open Sans"/>
                <a:sym typeface="Open Sans"/>
              </a:defRPr>
            </a:lvl4pPr>
            <a:lvl5pPr lvl="4" rtl="0" algn="l">
              <a:buNone/>
              <a:defRPr>
                <a:latin typeface="Open Sans"/>
                <a:ea typeface="Open Sans"/>
                <a:cs typeface="Open Sans"/>
                <a:sym typeface="Open Sans"/>
              </a:defRPr>
            </a:lvl5pPr>
            <a:lvl6pPr lvl="5" rtl="0" algn="l">
              <a:buNone/>
              <a:defRPr>
                <a:latin typeface="Open Sans"/>
                <a:ea typeface="Open Sans"/>
                <a:cs typeface="Open Sans"/>
                <a:sym typeface="Open Sans"/>
              </a:defRPr>
            </a:lvl6pPr>
            <a:lvl7pPr lvl="6" rtl="0" algn="l">
              <a:buNone/>
              <a:defRPr>
                <a:latin typeface="Open Sans"/>
                <a:ea typeface="Open Sans"/>
                <a:cs typeface="Open Sans"/>
                <a:sym typeface="Open Sans"/>
              </a:defRPr>
            </a:lvl7pPr>
            <a:lvl8pPr lvl="7" rtl="0" algn="l">
              <a:buNone/>
              <a:defRPr>
                <a:latin typeface="Open Sans"/>
                <a:ea typeface="Open Sans"/>
                <a:cs typeface="Open Sans"/>
                <a:sym typeface="Open Sans"/>
              </a:defRPr>
            </a:lvl8pPr>
            <a:lvl9pPr lvl="8" rtl="0" algn="l">
              <a:buNone/>
              <a:defRPr>
                <a:latin typeface="Open Sans"/>
                <a:ea typeface="Open Sans"/>
                <a:cs typeface="Open Sans"/>
                <a:sym typeface="Open Sans"/>
              </a:defRPr>
            </a:lvl9pPr>
          </a:lstStyle>
          <a:p>
            <a:pPr indent="0" lvl="0" marL="0" rtl="0" algn="l">
              <a:spcBef>
                <a:spcPts val="0"/>
              </a:spcBef>
              <a:spcAft>
                <a:spcPts val="0"/>
              </a:spcAft>
              <a:buNone/>
            </a:pPr>
            <a:r>
              <a:rPr lang="en"/>
              <a:t>Slide </a:t>
            </a:r>
            <a:fld id="{00000000-1234-1234-1234-123412341234}" type="slidenum">
              <a:rPr lang="en"/>
              <a:t>‹#›</a:t>
            </a:fld>
            <a:endParaRPr/>
          </a:p>
        </p:txBody>
      </p:sp>
      <p:pic>
        <p:nvPicPr>
          <p:cNvPr id="77" name="Google Shape;77;p11"/>
          <p:cNvPicPr preferRelativeResize="0"/>
          <p:nvPr/>
        </p:nvPicPr>
        <p:blipFill>
          <a:blip r:embed="rId2">
            <a:alphaModFix/>
          </a:blip>
          <a:stretch>
            <a:fillRect/>
          </a:stretch>
        </p:blipFill>
        <p:spPr>
          <a:xfrm>
            <a:off x="6686025" y="4855963"/>
            <a:ext cx="2387149" cy="212150"/>
          </a:xfrm>
          <a:prstGeom prst="rect">
            <a:avLst/>
          </a:prstGeom>
          <a:noFill/>
          <a:ln>
            <a:noFill/>
          </a:ln>
        </p:spPr>
      </p:pic>
      <p:pic>
        <p:nvPicPr>
          <p:cNvPr id="78" name="Google Shape;78;p11"/>
          <p:cNvPicPr preferRelativeResize="0"/>
          <p:nvPr/>
        </p:nvPicPr>
        <p:blipFill rotWithShape="1">
          <a:blip r:embed="rId3">
            <a:alphaModFix/>
          </a:blip>
          <a:srcRect b="0" l="0" r="76595" t="0"/>
          <a:stretch/>
        </p:blipFill>
        <p:spPr>
          <a:xfrm>
            <a:off x="76200" y="4771075"/>
            <a:ext cx="697125" cy="3723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
          <p:cNvSpPr/>
          <p:nvPr/>
        </p:nvSpPr>
        <p:spPr>
          <a:xfrm>
            <a:off x="0" y="4792700"/>
            <a:ext cx="9144000" cy="35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002B49"/>
              </a:buClr>
              <a:buSzPts val="2800"/>
              <a:buFont typeface="Lora Medium"/>
              <a:buNone/>
              <a:defRPr>
                <a:solidFill>
                  <a:srgbClr val="002B49"/>
                </a:solidFill>
                <a:latin typeface="Lora Medium"/>
                <a:ea typeface="Lora Medium"/>
                <a:cs typeface="Lora Medium"/>
                <a:sym typeface="Lora Medium"/>
              </a:defRPr>
            </a:lvl1pPr>
            <a:lvl2pPr lvl="1">
              <a:spcBef>
                <a:spcPts val="0"/>
              </a:spcBef>
              <a:spcAft>
                <a:spcPts val="0"/>
              </a:spcAft>
              <a:buSzPts val="2600"/>
              <a:buFont typeface="Lora Medium"/>
              <a:buNone/>
              <a:defRPr sz="2600">
                <a:latin typeface="Lora Medium"/>
                <a:ea typeface="Lora Medium"/>
                <a:cs typeface="Lora Medium"/>
                <a:sym typeface="Lora Medium"/>
              </a:defRPr>
            </a:lvl2pPr>
            <a:lvl3pPr lvl="2">
              <a:spcBef>
                <a:spcPts val="0"/>
              </a:spcBef>
              <a:spcAft>
                <a:spcPts val="0"/>
              </a:spcAft>
              <a:buSzPts val="2600"/>
              <a:buFont typeface="Lora Medium"/>
              <a:buNone/>
              <a:defRPr sz="2600">
                <a:latin typeface="Lora Medium"/>
                <a:ea typeface="Lora Medium"/>
                <a:cs typeface="Lora Medium"/>
                <a:sym typeface="Lora Medium"/>
              </a:defRPr>
            </a:lvl3pPr>
            <a:lvl4pPr lvl="3">
              <a:spcBef>
                <a:spcPts val="0"/>
              </a:spcBef>
              <a:spcAft>
                <a:spcPts val="0"/>
              </a:spcAft>
              <a:buSzPts val="2600"/>
              <a:buFont typeface="Lora Medium"/>
              <a:buNone/>
              <a:defRPr sz="2600">
                <a:latin typeface="Lora Medium"/>
                <a:ea typeface="Lora Medium"/>
                <a:cs typeface="Lora Medium"/>
                <a:sym typeface="Lora Medium"/>
              </a:defRPr>
            </a:lvl4pPr>
            <a:lvl5pPr lvl="4">
              <a:spcBef>
                <a:spcPts val="0"/>
              </a:spcBef>
              <a:spcAft>
                <a:spcPts val="0"/>
              </a:spcAft>
              <a:buSzPts val="2600"/>
              <a:buFont typeface="Lora Medium"/>
              <a:buNone/>
              <a:defRPr sz="2600">
                <a:latin typeface="Lora Medium"/>
                <a:ea typeface="Lora Medium"/>
                <a:cs typeface="Lora Medium"/>
                <a:sym typeface="Lora Medium"/>
              </a:defRPr>
            </a:lvl5pPr>
            <a:lvl6pPr lvl="5">
              <a:spcBef>
                <a:spcPts val="0"/>
              </a:spcBef>
              <a:spcAft>
                <a:spcPts val="0"/>
              </a:spcAft>
              <a:buSzPts val="2600"/>
              <a:buFont typeface="Lora Medium"/>
              <a:buNone/>
              <a:defRPr sz="2600">
                <a:latin typeface="Lora Medium"/>
                <a:ea typeface="Lora Medium"/>
                <a:cs typeface="Lora Medium"/>
                <a:sym typeface="Lora Medium"/>
              </a:defRPr>
            </a:lvl6pPr>
            <a:lvl7pPr lvl="6">
              <a:spcBef>
                <a:spcPts val="0"/>
              </a:spcBef>
              <a:spcAft>
                <a:spcPts val="0"/>
              </a:spcAft>
              <a:buSzPts val="2600"/>
              <a:buFont typeface="Lora Medium"/>
              <a:buNone/>
              <a:defRPr sz="2600">
                <a:latin typeface="Lora Medium"/>
                <a:ea typeface="Lora Medium"/>
                <a:cs typeface="Lora Medium"/>
                <a:sym typeface="Lora Medium"/>
              </a:defRPr>
            </a:lvl7pPr>
            <a:lvl8pPr lvl="7">
              <a:spcBef>
                <a:spcPts val="0"/>
              </a:spcBef>
              <a:spcAft>
                <a:spcPts val="0"/>
              </a:spcAft>
              <a:buSzPts val="2600"/>
              <a:buFont typeface="Lora Medium"/>
              <a:buNone/>
              <a:defRPr sz="2600">
                <a:latin typeface="Lora Medium"/>
                <a:ea typeface="Lora Medium"/>
                <a:cs typeface="Lora Medium"/>
                <a:sym typeface="Lora Medium"/>
              </a:defRPr>
            </a:lvl8pPr>
            <a:lvl9pPr lvl="8">
              <a:spcBef>
                <a:spcPts val="0"/>
              </a:spcBef>
              <a:spcAft>
                <a:spcPts val="0"/>
              </a:spcAft>
              <a:buSzPts val="2600"/>
              <a:buFont typeface="Lora Medium"/>
              <a:buNone/>
              <a:defRPr sz="2600">
                <a:latin typeface="Lora Medium"/>
                <a:ea typeface="Lora Medium"/>
                <a:cs typeface="Lora Medium"/>
                <a:sym typeface="Lora Medium"/>
              </a:defRPr>
            </a:lvl9pPr>
          </a:lstStyle>
          <a:p/>
        </p:txBody>
      </p:sp>
      <p:sp>
        <p:nvSpPr>
          <p:cNvPr id="20" name="Google Shape;20;p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434343"/>
              </a:buClr>
              <a:buSzPts val="1400"/>
              <a:buFont typeface="Open Sans Medium"/>
              <a:buChar char="●"/>
              <a:defRPr sz="1400">
                <a:solidFill>
                  <a:srgbClr val="434343"/>
                </a:solidFill>
                <a:latin typeface="Open Sans Medium"/>
                <a:ea typeface="Open Sans Medium"/>
                <a:cs typeface="Open Sans Medium"/>
                <a:sym typeface="Open Sans Medium"/>
              </a:defRPr>
            </a:lvl1pPr>
            <a:lvl2pPr indent="-311150" lvl="1" marL="914400">
              <a:spcBef>
                <a:spcPts val="0"/>
              </a:spcBef>
              <a:spcAft>
                <a:spcPts val="0"/>
              </a:spcAft>
              <a:buClr>
                <a:srgbClr val="434343"/>
              </a:buClr>
              <a:buSzPts val="1300"/>
              <a:buFont typeface="Open Sans Medium"/>
              <a:buChar char="○"/>
              <a:defRPr sz="1300">
                <a:solidFill>
                  <a:srgbClr val="434343"/>
                </a:solidFill>
                <a:latin typeface="Open Sans Medium"/>
                <a:ea typeface="Open Sans Medium"/>
                <a:cs typeface="Open Sans Medium"/>
                <a:sym typeface="Open Sans Medium"/>
              </a:defRPr>
            </a:lvl2pPr>
            <a:lvl3pPr indent="-311150" lvl="2" marL="1371600">
              <a:spcBef>
                <a:spcPts val="0"/>
              </a:spcBef>
              <a:spcAft>
                <a:spcPts val="0"/>
              </a:spcAft>
              <a:buClr>
                <a:srgbClr val="434343"/>
              </a:buClr>
              <a:buSzPts val="1300"/>
              <a:buFont typeface="Open Sans"/>
              <a:buChar char="■"/>
              <a:defRPr sz="1300">
                <a:solidFill>
                  <a:srgbClr val="434343"/>
                </a:solidFill>
                <a:latin typeface="Open Sans"/>
                <a:ea typeface="Open Sans"/>
                <a:cs typeface="Open Sans"/>
                <a:sym typeface="Open Sans"/>
              </a:defRPr>
            </a:lvl3pPr>
            <a:lvl4pPr indent="-311150" lvl="3" marL="1828800">
              <a:spcBef>
                <a:spcPts val="0"/>
              </a:spcBef>
              <a:spcAft>
                <a:spcPts val="0"/>
              </a:spcAft>
              <a:buClr>
                <a:srgbClr val="434343"/>
              </a:buClr>
              <a:buSzPts val="1300"/>
              <a:buFont typeface="Open Sans Medium"/>
              <a:buChar char="●"/>
              <a:defRPr sz="1300">
                <a:solidFill>
                  <a:srgbClr val="434343"/>
                </a:solidFill>
                <a:latin typeface="Open Sans Medium"/>
                <a:ea typeface="Open Sans Medium"/>
                <a:cs typeface="Open Sans Medium"/>
                <a:sym typeface="Open Sans Medium"/>
              </a:defRPr>
            </a:lvl4pPr>
            <a:lvl5pPr indent="-311150" lvl="4" marL="2286000">
              <a:spcBef>
                <a:spcPts val="0"/>
              </a:spcBef>
              <a:spcAft>
                <a:spcPts val="0"/>
              </a:spcAft>
              <a:buClr>
                <a:srgbClr val="434343"/>
              </a:buClr>
              <a:buSzPts val="1300"/>
              <a:buFont typeface="Open Sans Medium"/>
              <a:buChar char="○"/>
              <a:defRPr sz="1300">
                <a:solidFill>
                  <a:srgbClr val="434343"/>
                </a:solidFill>
                <a:latin typeface="Open Sans Medium"/>
                <a:ea typeface="Open Sans Medium"/>
                <a:cs typeface="Open Sans Medium"/>
                <a:sym typeface="Open Sans Medium"/>
              </a:defRPr>
            </a:lvl5pPr>
            <a:lvl6pPr indent="-311150" lvl="5" marL="2743200">
              <a:spcBef>
                <a:spcPts val="0"/>
              </a:spcBef>
              <a:spcAft>
                <a:spcPts val="0"/>
              </a:spcAft>
              <a:buClr>
                <a:srgbClr val="434343"/>
              </a:buClr>
              <a:buSzPts val="1300"/>
              <a:buFont typeface="Open Sans"/>
              <a:buChar char="■"/>
              <a:defRPr sz="1300">
                <a:solidFill>
                  <a:srgbClr val="434343"/>
                </a:solidFill>
                <a:latin typeface="Open Sans"/>
                <a:ea typeface="Open Sans"/>
                <a:cs typeface="Open Sans"/>
                <a:sym typeface="Open Sans"/>
              </a:defRPr>
            </a:lvl6pPr>
            <a:lvl7pPr indent="-311150" lvl="6" marL="3200400">
              <a:spcBef>
                <a:spcPts val="0"/>
              </a:spcBef>
              <a:spcAft>
                <a:spcPts val="0"/>
              </a:spcAft>
              <a:buClr>
                <a:srgbClr val="434343"/>
              </a:buClr>
              <a:buSzPts val="1300"/>
              <a:buFont typeface="Open Sans Medium"/>
              <a:buChar char="●"/>
              <a:defRPr sz="1300">
                <a:solidFill>
                  <a:srgbClr val="434343"/>
                </a:solidFill>
                <a:latin typeface="Open Sans Medium"/>
                <a:ea typeface="Open Sans Medium"/>
                <a:cs typeface="Open Sans Medium"/>
                <a:sym typeface="Open Sans Medium"/>
              </a:defRPr>
            </a:lvl7pPr>
            <a:lvl8pPr indent="-311150" lvl="7" marL="3657600">
              <a:spcBef>
                <a:spcPts val="0"/>
              </a:spcBef>
              <a:spcAft>
                <a:spcPts val="0"/>
              </a:spcAft>
              <a:buClr>
                <a:srgbClr val="434343"/>
              </a:buClr>
              <a:buSzPts val="1300"/>
              <a:buFont typeface="Open Sans Medium"/>
              <a:buChar char="○"/>
              <a:defRPr sz="1300">
                <a:solidFill>
                  <a:srgbClr val="434343"/>
                </a:solidFill>
                <a:latin typeface="Open Sans Medium"/>
                <a:ea typeface="Open Sans Medium"/>
                <a:cs typeface="Open Sans Medium"/>
                <a:sym typeface="Open Sans Medium"/>
              </a:defRPr>
            </a:lvl8pPr>
            <a:lvl9pPr indent="-311150" lvl="8" marL="4114800">
              <a:spcBef>
                <a:spcPts val="0"/>
              </a:spcBef>
              <a:spcAft>
                <a:spcPts val="0"/>
              </a:spcAft>
              <a:buClr>
                <a:srgbClr val="434343"/>
              </a:buClr>
              <a:buSzPts val="1300"/>
              <a:buFont typeface="Open Sans"/>
              <a:buChar char="■"/>
              <a:defRPr sz="1300">
                <a:solidFill>
                  <a:srgbClr val="434343"/>
                </a:solidFill>
                <a:latin typeface="Open Sans"/>
                <a:ea typeface="Open Sans"/>
                <a:cs typeface="Open Sans"/>
                <a:sym typeface="Open Sans"/>
              </a:defRPr>
            </a:lvl9pPr>
          </a:lstStyle>
          <a:p/>
        </p:txBody>
      </p:sp>
      <p:sp>
        <p:nvSpPr>
          <p:cNvPr id="21" name="Google Shape;21;p3"/>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lvl1pPr lvl="0" algn="l">
              <a:buNone/>
              <a:defRPr>
                <a:latin typeface="Open Sans"/>
                <a:ea typeface="Open Sans"/>
                <a:cs typeface="Open Sans"/>
                <a:sym typeface="Open Sans"/>
              </a:defRPr>
            </a:lvl1pPr>
            <a:lvl2pPr lvl="1" algn="l">
              <a:buNone/>
              <a:defRPr>
                <a:latin typeface="Open Sans"/>
                <a:ea typeface="Open Sans"/>
                <a:cs typeface="Open Sans"/>
                <a:sym typeface="Open Sans"/>
              </a:defRPr>
            </a:lvl2pPr>
            <a:lvl3pPr lvl="2" algn="l">
              <a:buNone/>
              <a:defRPr>
                <a:latin typeface="Open Sans"/>
                <a:ea typeface="Open Sans"/>
                <a:cs typeface="Open Sans"/>
                <a:sym typeface="Open Sans"/>
              </a:defRPr>
            </a:lvl3pPr>
            <a:lvl4pPr lvl="3" algn="l">
              <a:buNone/>
              <a:defRPr>
                <a:latin typeface="Open Sans"/>
                <a:ea typeface="Open Sans"/>
                <a:cs typeface="Open Sans"/>
                <a:sym typeface="Open Sans"/>
              </a:defRPr>
            </a:lvl4pPr>
            <a:lvl5pPr lvl="4" algn="l">
              <a:buNone/>
              <a:defRPr>
                <a:latin typeface="Open Sans"/>
                <a:ea typeface="Open Sans"/>
                <a:cs typeface="Open Sans"/>
                <a:sym typeface="Open Sans"/>
              </a:defRPr>
            </a:lvl5pPr>
            <a:lvl6pPr lvl="5" algn="l">
              <a:buNone/>
              <a:defRPr>
                <a:latin typeface="Open Sans"/>
                <a:ea typeface="Open Sans"/>
                <a:cs typeface="Open Sans"/>
                <a:sym typeface="Open Sans"/>
              </a:defRPr>
            </a:lvl6pPr>
            <a:lvl7pPr lvl="6" algn="l">
              <a:buNone/>
              <a:defRPr>
                <a:latin typeface="Open Sans"/>
                <a:ea typeface="Open Sans"/>
                <a:cs typeface="Open Sans"/>
                <a:sym typeface="Open Sans"/>
              </a:defRPr>
            </a:lvl7pPr>
            <a:lvl8pPr lvl="7" algn="l">
              <a:buNone/>
              <a:defRPr>
                <a:latin typeface="Open Sans"/>
                <a:ea typeface="Open Sans"/>
                <a:cs typeface="Open Sans"/>
                <a:sym typeface="Open Sans"/>
              </a:defRPr>
            </a:lvl8pPr>
            <a:lvl9pPr lvl="8" algn="l">
              <a:buNone/>
              <a:defRPr>
                <a:latin typeface="Open Sans"/>
                <a:ea typeface="Open Sans"/>
                <a:cs typeface="Open Sans"/>
                <a:sym typeface="Open Sans"/>
              </a:defRPr>
            </a:lvl9pPr>
          </a:lstStyle>
          <a:p>
            <a:pPr indent="0" lvl="0" marL="0" rtl="0" algn="l">
              <a:spcBef>
                <a:spcPts val="0"/>
              </a:spcBef>
              <a:spcAft>
                <a:spcPts val="0"/>
              </a:spcAft>
              <a:buNone/>
            </a:pPr>
            <a:r>
              <a:rPr lang="en"/>
              <a:t>Slide </a:t>
            </a:r>
            <a:fld id="{00000000-1234-1234-1234-123412341234}" type="slidenum">
              <a:rPr lang="en"/>
              <a:t>‹#›</a:t>
            </a:fld>
            <a:endParaRPr/>
          </a:p>
        </p:txBody>
      </p:sp>
      <p:pic>
        <p:nvPicPr>
          <p:cNvPr id="22" name="Google Shape;22;p3"/>
          <p:cNvPicPr preferRelativeResize="0"/>
          <p:nvPr/>
        </p:nvPicPr>
        <p:blipFill>
          <a:blip r:embed="rId2">
            <a:alphaModFix/>
          </a:blip>
          <a:stretch>
            <a:fillRect/>
          </a:stretch>
        </p:blipFill>
        <p:spPr>
          <a:xfrm>
            <a:off x="6686025" y="4855963"/>
            <a:ext cx="2387149" cy="212150"/>
          </a:xfrm>
          <a:prstGeom prst="rect">
            <a:avLst/>
          </a:prstGeom>
          <a:noFill/>
          <a:ln>
            <a:noFill/>
          </a:ln>
        </p:spPr>
      </p:pic>
      <p:pic>
        <p:nvPicPr>
          <p:cNvPr id="23" name="Google Shape;23;p3"/>
          <p:cNvPicPr preferRelativeResize="0"/>
          <p:nvPr/>
        </p:nvPicPr>
        <p:blipFill rotWithShape="1">
          <a:blip r:embed="rId3">
            <a:alphaModFix/>
          </a:blip>
          <a:srcRect b="0" l="0" r="76595" t="0"/>
          <a:stretch/>
        </p:blipFill>
        <p:spPr>
          <a:xfrm>
            <a:off x="76200" y="4771075"/>
            <a:ext cx="697125" cy="3723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434343"/>
              </a:buClr>
              <a:buSzPts val="1400"/>
              <a:buFont typeface="Open Sans Medium"/>
              <a:buChar char="●"/>
              <a:defRPr sz="1400">
                <a:solidFill>
                  <a:srgbClr val="434343"/>
                </a:solidFill>
                <a:latin typeface="Open Sans Medium"/>
                <a:ea typeface="Open Sans Medium"/>
                <a:cs typeface="Open Sans Medium"/>
                <a:sym typeface="Open Sans Medium"/>
              </a:defRPr>
            </a:lvl1pPr>
            <a:lvl2pPr indent="-304800" lvl="1" marL="914400">
              <a:spcBef>
                <a:spcPts val="0"/>
              </a:spcBef>
              <a:spcAft>
                <a:spcPts val="0"/>
              </a:spcAft>
              <a:buClr>
                <a:srgbClr val="434343"/>
              </a:buClr>
              <a:buSzPts val="1200"/>
              <a:buFont typeface="Open Sans Medium"/>
              <a:buChar char="○"/>
              <a:defRPr sz="1200">
                <a:solidFill>
                  <a:srgbClr val="434343"/>
                </a:solidFill>
                <a:latin typeface="Open Sans Medium"/>
                <a:ea typeface="Open Sans Medium"/>
                <a:cs typeface="Open Sans Medium"/>
                <a:sym typeface="Open Sans Medium"/>
              </a:defRPr>
            </a:lvl2pPr>
            <a:lvl3pPr indent="-304800" lvl="2" marL="1371600">
              <a:spcBef>
                <a:spcPts val="0"/>
              </a:spcBef>
              <a:spcAft>
                <a:spcPts val="0"/>
              </a:spcAft>
              <a:buClr>
                <a:srgbClr val="434343"/>
              </a:buClr>
              <a:buSzPts val="1200"/>
              <a:buFont typeface="Open Sans Medium"/>
              <a:buChar char="■"/>
              <a:defRPr sz="1200">
                <a:solidFill>
                  <a:srgbClr val="434343"/>
                </a:solidFill>
                <a:latin typeface="Open Sans Medium"/>
                <a:ea typeface="Open Sans Medium"/>
                <a:cs typeface="Open Sans Medium"/>
                <a:sym typeface="Open Sans Medium"/>
              </a:defRPr>
            </a:lvl3pPr>
            <a:lvl4pPr indent="-304800" lvl="3" marL="1828800">
              <a:spcBef>
                <a:spcPts val="0"/>
              </a:spcBef>
              <a:spcAft>
                <a:spcPts val="0"/>
              </a:spcAft>
              <a:buClr>
                <a:srgbClr val="434343"/>
              </a:buClr>
              <a:buSzPts val="1200"/>
              <a:buFont typeface="Open Sans Medium"/>
              <a:buChar char="●"/>
              <a:defRPr sz="1200">
                <a:solidFill>
                  <a:srgbClr val="434343"/>
                </a:solidFill>
                <a:latin typeface="Open Sans Medium"/>
                <a:ea typeface="Open Sans Medium"/>
                <a:cs typeface="Open Sans Medium"/>
                <a:sym typeface="Open Sans Medium"/>
              </a:defRPr>
            </a:lvl4pPr>
            <a:lvl5pPr indent="-304800" lvl="4" marL="2286000">
              <a:spcBef>
                <a:spcPts val="0"/>
              </a:spcBef>
              <a:spcAft>
                <a:spcPts val="0"/>
              </a:spcAft>
              <a:buClr>
                <a:srgbClr val="434343"/>
              </a:buClr>
              <a:buSzPts val="1200"/>
              <a:buFont typeface="Open Sans Medium"/>
              <a:buChar char="○"/>
              <a:defRPr sz="1200">
                <a:solidFill>
                  <a:srgbClr val="434343"/>
                </a:solidFill>
                <a:latin typeface="Open Sans Medium"/>
                <a:ea typeface="Open Sans Medium"/>
                <a:cs typeface="Open Sans Medium"/>
                <a:sym typeface="Open Sans Medium"/>
              </a:defRPr>
            </a:lvl5pPr>
            <a:lvl6pPr indent="-304800" lvl="5" marL="2743200">
              <a:spcBef>
                <a:spcPts val="0"/>
              </a:spcBef>
              <a:spcAft>
                <a:spcPts val="0"/>
              </a:spcAft>
              <a:buClr>
                <a:srgbClr val="434343"/>
              </a:buClr>
              <a:buSzPts val="1200"/>
              <a:buFont typeface="Open Sans Medium"/>
              <a:buChar char="■"/>
              <a:defRPr sz="1200">
                <a:solidFill>
                  <a:srgbClr val="434343"/>
                </a:solidFill>
                <a:latin typeface="Open Sans Medium"/>
                <a:ea typeface="Open Sans Medium"/>
                <a:cs typeface="Open Sans Medium"/>
                <a:sym typeface="Open Sans Medium"/>
              </a:defRPr>
            </a:lvl6pPr>
            <a:lvl7pPr indent="-304800" lvl="6" marL="3200400">
              <a:spcBef>
                <a:spcPts val="0"/>
              </a:spcBef>
              <a:spcAft>
                <a:spcPts val="0"/>
              </a:spcAft>
              <a:buClr>
                <a:srgbClr val="434343"/>
              </a:buClr>
              <a:buSzPts val="1200"/>
              <a:buFont typeface="Open Sans Medium"/>
              <a:buChar char="●"/>
              <a:defRPr sz="1200">
                <a:solidFill>
                  <a:srgbClr val="434343"/>
                </a:solidFill>
                <a:latin typeface="Open Sans Medium"/>
                <a:ea typeface="Open Sans Medium"/>
                <a:cs typeface="Open Sans Medium"/>
                <a:sym typeface="Open Sans Medium"/>
              </a:defRPr>
            </a:lvl7pPr>
            <a:lvl8pPr indent="-304800" lvl="7" marL="3657600">
              <a:spcBef>
                <a:spcPts val="0"/>
              </a:spcBef>
              <a:spcAft>
                <a:spcPts val="0"/>
              </a:spcAft>
              <a:buClr>
                <a:srgbClr val="434343"/>
              </a:buClr>
              <a:buSzPts val="1200"/>
              <a:buFont typeface="Open Sans Medium"/>
              <a:buChar char="○"/>
              <a:defRPr sz="1200">
                <a:solidFill>
                  <a:srgbClr val="434343"/>
                </a:solidFill>
                <a:latin typeface="Open Sans Medium"/>
                <a:ea typeface="Open Sans Medium"/>
                <a:cs typeface="Open Sans Medium"/>
                <a:sym typeface="Open Sans Medium"/>
              </a:defRPr>
            </a:lvl8pPr>
            <a:lvl9pPr indent="-304800" lvl="8" marL="4114800">
              <a:spcBef>
                <a:spcPts val="0"/>
              </a:spcBef>
              <a:spcAft>
                <a:spcPts val="0"/>
              </a:spcAft>
              <a:buClr>
                <a:srgbClr val="434343"/>
              </a:buClr>
              <a:buSzPts val="1200"/>
              <a:buFont typeface="Open Sans Medium"/>
              <a:buChar char="■"/>
              <a:defRPr sz="1200">
                <a:solidFill>
                  <a:srgbClr val="434343"/>
                </a:solidFill>
                <a:latin typeface="Open Sans Medium"/>
                <a:ea typeface="Open Sans Medium"/>
                <a:cs typeface="Open Sans Medium"/>
                <a:sym typeface="Open Sans Medium"/>
              </a:defRPr>
            </a:lvl9pPr>
          </a:lstStyle>
          <a:p/>
        </p:txBody>
      </p:sp>
      <p:sp>
        <p:nvSpPr>
          <p:cNvPr id="26" name="Google Shape;26;p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434343"/>
              </a:buClr>
              <a:buSzPts val="1400"/>
              <a:buFont typeface="Open Sans Medium"/>
              <a:buChar char="●"/>
              <a:defRPr sz="1400">
                <a:solidFill>
                  <a:srgbClr val="434343"/>
                </a:solidFill>
                <a:latin typeface="Open Sans Medium"/>
                <a:ea typeface="Open Sans Medium"/>
                <a:cs typeface="Open Sans Medium"/>
                <a:sym typeface="Open Sans Medium"/>
              </a:defRPr>
            </a:lvl1pPr>
            <a:lvl2pPr indent="-304800" lvl="1" marL="914400">
              <a:spcBef>
                <a:spcPts val="0"/>
              </a:spcBef>
              <a:spcAft>
                <a:spcPts val="0"/>
              </a:spcAft>
              <a:buClr>
                <a:srgbClr val="434343"/>
              </a:buClr>
              <a:buSzPts val="1200"/>
              <a:buFont typeface="Open Sans Medium"/>
              <a:buChar char="○"/>
              <a:defRPr sz="1200">
                <a:solidFill>
                  <a:srgbClr val="434343"/>
                </a:solidFill>
                <a:latin typeface="Open Sans Medium"/>
                <a:ea typeface="Open Sans Medium"/>
                <a:cs typeface="Open Sans Medium"/>
                <a:sym typeface="Open Sans Medium"/>
              </a:defRPr>
            </a:lvl2pPr>
            <a:lvl3pPr indent="-304800" lvl="2" marL="1371600">
              <a:spcBef>
                <a:spcPts val="0"/>
              </a:spcBef>
              <a:spcAft>
                <a:spcPts val="0"/>
              </a:spcAft>
              <a:buClr>
                <a:srgbClr val="434343"/>
              </a:buClr>
              <a:buSzPts val="1200"/>
              <a:buFont typeface="Open Sans Medium"/>
              <a:buChar char="■"/>
              <a:defRPr sz="1200">
                <a:solidFill>
                  <a:srgbClr val="434343"/>
                </a:solidFill>
                <a:latin typeface="Open Sans Medium"/>
                <a:ea typeface="Open Sans Medium"/>
                <a:cs typeface="Open Sans Medium"/>
                <a:sym typeface="Open Sans Medium"/>
              </a:defRPr>
            </a:lvl3pPr>
            <a:lvl4pPr indent="-304800" lvl="3" marL="1828800">
              <a:spcBef>
                <a:spcPts val="0"/>
              </a:spcBef>
              <a:spcAft>
                <a:spcPts val="0"/>
              </a:spcAft>
              <a:buClr>
                <a:srgbClr val="434343"/>
              </a:buClr>
              <a:buSzPts val="1200"/>
              <a:buFont typeface="Open Sans Medium"/>
              <a:buChar char="●"/>
              <a:defRPr sz="1200">
                <a:solidFill>
                  <a:srgbClr val="434343"/>
                </a:solidFill>
                <a:latin typeface="Open Sans Medium"/>
                <a:ea typeface="Open Sans Medium"/>
                <a:cs typeface="Open Sans Medium"/>
                <a:sym typeface="Open Sans Medium"/>
              </a:defRPr>
            </a:lvl4pPr>
            <a:lvl5pPr indent="-304800" lvl="4" marL="2286000">
              <a:spcBef>
                <a:spcPts val="0"/>
              </a:spcBef>
              <a:spcAft>
                <a:spcPts val="0"/>
              </a:spcAft>
              <a:buClr>
                <a:srgbClr val="434343"/>
              </a:buClr>
              <a:buSzPts val="1200"/>
              <a:buFont typeface="Open Sans Medium"/>
              <a:buChar char="○"/>
              <a:defRPr sz="1200">
                <a:solidFill>
                  <a:srgbClr val="434343"/>
                </a:solidFill>
                <a:latin typeface="Open Sans Medium"/>
                <a:ea typeface="Open Sans Medium"/>
                <a:cs typeface="Open Sans Medium"/>
                <a:sym typeface="Open Sans Medium"/>
              </a:defRPr>
            </a:lvl5pPr>
            <a:lvl6pPr indent="-304800" lvl="5" marL="2743200">
              <a:spcBef>
                <a:spcPts val="0"/>
              </a:spcBef>
              <a:spcAft>
                <a:spcPts val="0"/>
              </a:spcAft>
              <a:buClr>
                <a:srgbClr val="434343"/>
              </a:buClr>
              <a:buSzPts val="1200"/>
              <a:buFont typeface="Open Sans Medium"/>
              <a:buChar char="■"/>
              <a:defRPr sz="1200">
                <a:solidFill>
                  <a:srgbClr val="434343"/>
                </a:solidFill>
                <a:latin typeface="Open Sans Medium"/>
                <a:ea typeface="Open Sans Medium"/>
                <a:cs typeface="Open Sans Medium"/>
                <a:sym typeface="Open Sans Medium"/>
              </a:defRPr>
            </a:lvl6pPr>
            <a:lvl7pPr indent="-304800" lvl="6" marL="3200400">
              <a:spcBef>
                <a:spcPts val="0"/>
              </a:spcBef>
              <a:spcAft>
                <a:spcPts val="0"/>
              </a:spcAft>
              <a:buClr>
                <a:srgbClr val="434343"/>
              </a:buClr>
              <a:buSzPts val="1200"/>
              <a:buFont typeface="Open Sans Medium"/>
              <a:buChar char="●"/>
              <a:defRPr sz="1200">
                <a:solidFill>
                  <a:srgbClr val="434343"/>
                </a:solidFill>
                <a:latin typeface="Open Sans Medium"/>
                <a:ea typeface="Open Sans Medium"/>
                <a:cs typeface="Open Sans Medium"/>
                <a:sym typeface="Open Sans Medium"/>
              </a:defRPr>
            </a:lvl7pPr>
            <a:lvl8pPr indent="-304800" lvl="7" marL="3657600">
              <a:spcBef>
                <a:spcPts val="0"/>
              </a:spcBef>
              <a:spcAft>
                <a:spcPts val="0"/>
              </a:spcAft>
              <a:buClr>
                <a:srgbClr val="434343"/>
              </a:buClr>
              <a:buSzPts val="1200"/>
              <a:buFont typeface="Open Sans Medium"/>
              <a:buChar char="○"/>
              <a:defRPr sz="1200">
                <a:solidFill>
                  <a:srgbClr val="434343"/>
                </a:solidFill>
                <a:latin typeface="Open Sans Medium"/>
                <a:ea typeface="Open Sans Medium"/>
                <a:cs typeface="Open Sans Medium"/>
                <a:sym typeface="Open Sans Medium"/>
              </a:defRPr>
            </a:lvl8pPr>
            <a:lvl9pPr indent="-304800" lvl="8" marL="4114800">
              <a:spcBef>
                <a:spcPts val="0"/>
              </a:spcBef>
              <a:spcAft>
                <a:spcPts val="0"/>
              </a:spcAft>
              <a:buClr>
                <a:srgbClr val="434343"/>
              </a:buClr>
              <a:buSzPts val="1200"/>
              <a:buFont typeface="Open Sans Medium"/>
              <a:buChar char="■"/>
              <a:defRPr sz="1200">
                <a:solidFill>
                  <a:srgbClr val="434343"/>
                </a:solidFill>
                <a:latin typeface="Open Sans Medium"/>
                <a:ea typeface="Open Sans Medium"/>
                <a:cs typeface="Open Sans Medium"/>
                <a:sym typeface="Open Sans Medium"/>
              </a:defRPr>
            </a:lvl9pPr>
          </a:lstStyle>
          <a:p/>
        </p:txBody>
      </p:sp>
      <p:sp>
        <p:nvSpPr>
          <p:cNvPr id="27" name="Google Shape;27;p4"/>
          <p:cNvSpPr/>
          <p:nvPr/>
        </p:nvSpPr>
        <p:spPr>
          <a:xfrm>
            <a:off x="0" y="4792700"/>
            <a:ext cx="9144000" cy="35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lvl1pPr lvl="0" rtl="0" algn="l">
              <a:buNone/>
              <a:defRPr>
                <a:latin typeface="Open Sans"/>
                <a:ea typeface="Open Sans"/>
                <a:cs typeface="Open Sans"/>
                <a:sym typeface="Open Sans"/>
              </a:defRPr>
            </a:lvl1pPr>
            <a:lvl2pPr lvl="1" rtl="0" algn="l">
              <a:buNone/>
              <a:defRPr>
                <a:latin typeface="Open Sans"/>
                <a:ea typeface="Open Sans"/>
                <a:cs typeface="Open Sans"/>
                <a:sym typeface="Open Sans"/>
              </a:defRPr>
            </a:lvl2pPr>
            <a:lvl3pPr lvl="2" rtl="0" algn="l">
              <a:buNone/>
              <a:defRPr>
                <a:latin typeface="Open Sans"/>
                <a:ea typeface="Open Sans"/>
                <a:cs typeface="Open Sans"/>
                <a:sym typeface="Open Sans"/>
              </a:defRPr>
            </a:lvl3pPr>
            <a:lvl4pPr lvl="3" rtl="0" algn="l">
              <a:buNone/>
              <a:defRPr>
                <a:latin typeface="Open Sans"/>
                <a:ea typeface="Open Sans"/>
                <a:cs typeface="Open Sans"/>
                <a:sym typeface="Open Sans"/>
              </a:defRPr>
            </a:lvl4pPr>
            <a:lvl5pPr lvl="4" rtl="0" algn="l">
              <a:buNone/>
              <a:defRPr>
                <a:latin typeface="Open Sans"/>
                <a:ea typeface="Open Sans"/>
                <a:cs typeface="Open Sans"/>
                <a:sym typeface="Open Sans"/>
              </a:defRPr>
            </a:lvl5pPr>
            <a:lvl6pPr lvl="5" rtl="0" algn="l">
              <a:buNone/>
              <a:defRPr>
                <a:latin typeface="Open Sans"/>
                <a:ea typeface="Open Sans"/>
                <a:cs typeface="Open Sans"/>
                <a:sym typeface="Open Sans"/>
              </a:defRPr>
            </a:lvl6pPr>
            <a:lvl7pPr lvl="6" rtl="0" algn="l">
              <a:buNone/>
              <a:defRPr>
                <a:latin typeface="Open Sans"/>
                <a:ea typeface="Open Sans"/>
                <a:cs typeface="Open Sans"/>
                <a:sym typeface="Open Sans"/>
              </a:defRPr>
            </a:lvl7pPr>
            <a:lvl8pPr lvl="7" rtl="0" algn="l">
              <a:buNone/>
              <a:defRPr>
                <a:latin typeface="Open Sans"/>
                <a:ea typeface="Open Sans"/>
                <a:cs typeface="Open Sans"/>
                <a:sym typeface="Open Sans"/>
              </a:defRPr>
            </a:lvl8pPr>
            <a:lvl9pPr lvl="8" rtl="0" algn="l">
              <a:buNone/>
              <a:defRPr>
                <a:latin typeface="Open Sans"/>
                <a:ea typeface="Open Sans"/>
                <a:cs typeface="Open Sans"/>
                <a:sym typeface="Open Sans"/>
              </a:defRPr>
            </a:lvl9pPr>
          </a:lstStyle>
          <a:p>
            <a:pPr indent="0" lvl="0" marL="0" rtl="0" algn="l">
              <a:spcBef>
                <a:spcPts val="0"/>
              </a:spcBef>
              <a:spcAft>
                <a:spcPts val="0"/>
              </a:spcAft>
              <a:buNone/>
            </a:pPr>
            <a:r>
              <a:rPr lang="en"/>
              <a:t>Slide </a:t>
            </a:r>
            <a:fld id="{00000000-1234-1234-1234-123412341234}" type="slidenum">
              <a:rPr lang="en"/>
              <a:t>‹#›</a:t>
            </a:fld>
            <a:endParaRPr/>
          </a:p>
        </p:txBody>
      </p:sp>
      <p:pic>
        <p:nvPicPr>
          <p:cNvPr id="29" name="Google Shape;29;p4"/>
          <p:cNvPicPr preferRelativeResize="0"/>
          <p:nvPr/>
        </p:nvPicPr>
        <p:blipFill>
          <a:blip r:embed="rId2">
            <a:alphaModFix/>
          </a:blip>
          <a:stretch>
            <a:fillRect/>
          </a:stretch>
        </p:blipFill>
        <p:spPr>
          <a:xfrm>
            <a:off x="6686025" y="4855963"/>
            <a:ext cx="2387149" cy="212150"/>
          </a:xfrm>
          <a:prstGeom prst="rect">
            <a:avLst/>
          </a:prstGeom>
          <a:noFill/>
          <a:ln>
            <a:noFill/>
          </a:ln>
        </p:spPr>
      </p:pic>
      <p:sp>
        <p:nvSpPr>
          <p:cNvPr id="30" name="Google Shape;3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2B49"/>
              </a:buClr>
              <a:buSzPts val="2800"/>
              <a:buFont typeface="Lora Medium"/>
              <a:buNone/>
              <a:defRPr>
                <a:solidFill>
                  <a:srgbClr val="002B49"/>
                </a:solidFill>
                <a:latin typeface="Lora Medium"/>
                <a:ea typeface="Lora Medium"/>
                <a:cs typeface="Lora Medium"/>
                <a:sym typeface="Lora Medium"/>
              </a:defRPr>
            </a:lvl1pPr>
            <a:lvl2pPr lvl="1" rtl="0">
              <a:spcBef>
                <a:spcPts val="0"/>
              </a:spcBef>
              <a:spcAft>
                <a:spcPts val="0"/>
              </a:spcAft>
              <a:buSzPts val="2600"/>
              <a:buFont typeface="Lora Medium"/>
              <a:buNone/>
              <a:defRPr sz="2600">
                <a:latin typeface="Lora Medium"/>
                <a:ea typeface="Lora Medium"/>
                <a:cs typeface="Lora Medium"/>
                <a:sym typeface="Lora Medium"/>
              </a:defRPr>
            </a:lvl2pPr>
            <a:lvl3pPr lvl="2" rtl="0">
              <a:spcBef>
                <a:spcPts val="0"/>
              </a:spcBef>
              <a:spcAft>
                <a:spcPts val="0"/>
              </a:spcAft>
              <a:buSzPts val="2600"/>
              <a:buFont typeface="Lora Medium"/>
              <a:buNone/>
              <a:defRPr sz="2600">
                <a:latin typeface="Lora Medium"/>
                <a:ea typeface="Lora Medium"/>
                <a:cs typeface="Lora Medium"/>
                <a:sym typeface="Lora Medium"/>
              </a:defRPr>
            </a:lvl3pPr>
            <a:lvl4pPr lvl="3" rtl="0">
              <a:spcBef>
                <a:spcPts val="0"/>
              </a:spcBef>
              <a:spcAft>
                <a:spcPts val="0"/>
              </a:spcAft>
              <a:buSzPts val="2600"/>
              <a:buFont typeface="Lora Medium"/>
              <a:buNone/>
              <a:defRPr sz="2600">
                <a:latin typeface="Lora Medium"/>
                <a:ea typeface="Lora Medium"/>
                <a:cs typeface="Lora Medium"/>
                <a:sym typeface="Lora Medium"/>
              </a:defRPr>
            </a:lvl4pPr>
            <a:lvl5pPr lvl="4" rtl="0">
              <a:spcBef>
                <a:spcPts val="0"/>
              </a:spcBef>
              <a:spcAft>
                <a:spcPts val="0"/>
              </a:spcAft>
              <a:buSzPts val="2600"/>
              <a:buFont typeface="Lora Medium"/>
              <a:buNone/>
              <a:defRPr sz="2600">
                <a:latin typeface="Lora Medium"/>
                <a:ea typeface="Lora Medium"/>
                <a:cs typeface="Lora Medium"/>
                <a:sym typeface="Lora Medium"/>
              </a:defRPr>
            </a:lvl5pPr>
            <a:lvl6pPr lvl="5" rtl="0">
              <a:spcBef>
                <a:spcPts val="0"/>
              </a:spcBef>
              <a:spcAft>
                <a:spcPts val="0"/>
              </a:spcAft>
              <a:buSzPts val="2600"/>
              <a:buFont typeface="Lora Medium"/>
              <a:buNone/>
              <a:defRPr sz="2600">
                <a:latin typeface="Lora Medium"/>
                <a:ea typeface="Lora Medium"/>
                <a:cs typeface="Lora Medium"/>
                <a:sym typeface="Lora Medium"/>
              </a:defRPr>
            </a:lvl6pPr>
            <a:lvl7pPr lvl="6" rtl="0">
              <a:spcBef>
                <a:spcPts val="0"/>
              </a:spcBef>
              <a:spcAft>
                <a:spcPts val="0"/>
              </a:spcAft>
              <a:buSzPts val="2600"/>
              <a:buFont typeface="Lora Medium"/>
              <a:buNone/>
              <a:defRPr sz="2600">
                <a:latin typeface="Lora Medium"/>
                <a:ea typeface="Lora Medium"/>
                <a:cs typeface="Lora Medium"/>
                <a:sym typeface="Lora Medium"/>
              </a:defRPr>
            </a:lvl7pPr>
            <a:lvl8pPr lvl="7" rtl="0">
              <a:spcBef>
                <a:spcPts val="0"/>
              </a:spcBef>
              <a:spcAft>
                <a:spcPts val="0"/>
              </a:spcAft>
              <a:buSzPts val="2600"/>
              <a:buFont typeface="Lora Medium"/>
              <a:buNone/>
              <a:defRPr sz="2600">
                <a:latin typeface="Lora Medium"/>
                <a:ea typeface="Lora Medium"/>
                <a:cs typeface="Lora Medium"/>
                <a:sym typeface="Lora Medium"/>
              </a:defRPr>
            </a:lvl8pPr>
            <a:lvl9pPr lvl="8" rtl="0">
              <a:spcBef>
                <a:spcPts val="0"/>
              </a:spcBef>
              <a:spcAft>
                <a:spcPts val="0"/>
              </a:spcAft>
              <a:buSzPts val="2600"/>
              <a:buFont typeface="Lora Medium"/>
              <a:buNone/>
              <a:defRPr sz="2600">
                <a:latin typeface="Lora Medium"/>
                <a:ea typeface="Lora Medium"/>
                <a:cs typeface="Lora Medium"/>
                <a:sym typeface="Lora Medium"/>
              </a:defRPr>
            </a:lvl9pPr>
          </a:lstStyle>
          <a:p/>
        </p:txBody>
      </p:sp>
      <p:pic>
        <p:nvPicPr>
          <p:cNvPr id="31" name="Google Shape;31;p4"/>
          <p:cNvPicPr preferRelativeResize="0"/>
          <p:nvPr/>
        </p:nvPicPr>
        <p:blipFill rotWithShape="1">
          <a:blip r:embed="rId3">
            <a:alphaModFix/>
          </a:blip>
          <a:srcRect b="0" l="0" r="76595" t="0"/>
          <a:stretch/>
        </p:blipFill>
        <p:spPr>
          <a:xfrm>
            <a:off x="76200" y="4771075"/>
            <a:ext cx="697125" cy="3723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5"/>
          <p:cNvSpPr/>
          <p:nvPr/>
        </p:nvSpPr>
        <p:spPr>
          <a:xfrm>
            <a:off x="0" y="4792700"/>
            <a:ext cx="9144000" cy="35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lvl1pPr lvl="0" rtl="0" algn="l">
              <a:buNone/>
              <a:defRPr>
                <a:latin typeface="Open Sans"/>
                <a:ea typeface="Open Sans"/>
                <a:cs typeface="Open Sans"/>
                <a:sym typeface="Open Sans"/>
              </a:defRPr>
            </a:lvl1pPr>
            <a:lvl2pPr lvl="1" rtl="0" algn="l">
              <a:buNone/>
              <a:defRPr>
                <a:latin typeface="Open Sans"/>
                <a:ea typeface="Open Sans"/>
                <a:cs typeface="Open Sans"/>
                <a:sym typeface="Open Sans"/>
              </a:defRPr>
            </a:lvl2pPr>
            <a:lvl3pPr lvl="2" rtl="0" algn="l">
              <a:buNone/>
              <a:defRPr>
                <a:latin typeface="Open Sans"/>
                <a:ea typeface="Open Sans"/>
                <a:cs typeface="Open Sans"/>
                <a:sym typeface="Open Sans"/>
              </a:defRPr>
            </a:lvl3pPr>
            <a:lvl4pPr lvl="3" rtl="0" algn="l">
              <a:buNone/>
              <a:defRPr>
                <a:latin typeface="Open Sans"/>
                <a:ea typeface="Open Sans"/>
                <a:cs typeface="Open Sans"/>
                <a:sym typeface="Open Sans"/>
              </a:defRPr>
            </a:lvl4pPr>
            <a:lvl5pPr lvl="4" rtl="0" algn="l">
              <a:buNone/>
              <a:defRPr>
                <a:latin typeface="Open Sans"/>
                <a:ea typeface="Open Sans"/>
                <a:cs typeface="Open Sans"/>
                <a:sym typeface="Open Sans"/>
              </a:defRPr>
            </a:lvl5pPr>
            <a:lvl6pPr lvl="5" rtl="0" algn="l">
              <a:buNone/>
              <a:defRPr>
                <a:latin typeface="Open Sans"/>
                <a:ea typeface="Open Sans"/>
                <a:cs typeface="Open Sans"/>
                <a:sym typeface="Open Sans"/>
              </a:defRPr>
            </a:lvl6pPr>
            <a:lvl7pPr lvl="6" rtl="0" algn="l">
              <a:buNone/>
              <a:defRPr>
                <a:latin typeface="Open Sans"/>
                <a:ea typeface="Open Sans"/>
                <a:cs typeface="Open Sans"/>
                <a:sym typeface="Open Sans"/>
              </a:defRPr>
            </a:lvl7pPr>
            <a:lvl8pPr lvl="7" rtl="0" algn="l">
              <a:buNone/>
              <a:defRPr>
                <a:latin typeface="Open Sans"/>
                <a:ea typeface="Open Sans"/>
                <a:cs typeface="Open Sans"/>
                <a:sym typeface="Open Sans"/>
              </a:defRPr>
            </a:lvl8pPr>
            <a:lvl9pPr lvl="8" rtl="0" algn="l">
              <a:buNone/>
              <a:defRPr>
                <a:latin typeface="Open Sans"/>
                <a:ea typeface="Open Sans"/>
                <a:cs typeface="Open Sans"/>
                <a:sym typeface="Open Sans"/>
              </a:defRPr>
            </a:lvl9pPr>
          </a:lstStyle>
          <a:p>
            <a:pPr indent="0" lvl="0" marL="0" rtl="0" algn="l">
              <a:spcBef>
                <a:spcPts val="0"/>
              </a:spcBef>
              <a:spcAft>
                <a:spcPts val="0"/>
              </a:spcAft>
              <a:buNone/>
            </a:pPr>
            <a:r>
              <a:rPr lang="en"/>
              <a:t>Slide </a:t>
            </a:r>
            <a:fld id="{00000000-1234-1234-1234-123412341234}" type="slidenum">
              <a:rPr lang="en"/>
              <a:t>‹#›</a:t>
            </a:fld>
            <a:endParaRPr/>
          </a:p>
        </p:txBody>
      </p:sp>
      <p:pic>
        <p:nvPicPr>
          <p:cNvPr id="35" name="Google Shape;35;p5"/>
          <p:cNvPicPr preferRelativeResize="0"/>
          <p:nvPr/>
        </p:nvPicPr>
        <p:blipFill>
          <a:blip r:embed="rId2">
            <a:alphaModFix/>
          </a:blip>
          <a:stretch>
            <a:fillRect/>
          </a:stretch>
        </p:blipFill>
        <p:spPr>
          <a:xfrm>
            <a:off x="6686025" y="4855963"/>
            <a:ext cx="2387149" cy="212150"/>
          </a:xfrm>
          <a:prstGeom prst="rect">
            <a:avLst/>
          </a:prstGeom>
          <a:noFill/>
          <a:ln>
            <a:noFill/>
          </a:ln>
        </p:spPr>
      </p:pic>
      <p:sp>
        <p:nvSpPr>
          <p:cNvPr id="36" name="Google Shape;36;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02B49"/>
              </a:buClr>
              <a:buSzPts val="2800"/>
              <a:buFont typeface="Lora Medium"/>
              <a:buNone/>
              <a:defRPr>
                <a:solidFill>
                  <a:srgbClr val="002B49"/>
                </a:solidFill>
                <a:latin typeface="Lora Medium"/>
                <a:ea typeface="Lora Medium"/>
                <a:cs typeface="Lora Medium"/>
                <a:sym typeface="Lora Medium"/>
              </a:defRPr>
            </a:lvl1pPr>
            <a:lvl2pPr lvl="1" rtl="0">
              <a:spcBef>
                <a:spcPts val="0"/>
              </a:spcBef>
              <a:spcAft>
                <a:spcPts val="0"/>
              </a:spcAft>
              <a:buSzPts val="2600"/>
              <a:buFont typeface="Lora Medium"/>
              <a:buNone/>
              <a:defRPr sz="2600">
                <a:latin typeface="Lora Medium"/>
                <a:ea typeface="Lora Medium"/>
                <a:cs typeface="Lora Medium"/>
                <a:sym typeface="Lora Medium"/>
              </a:defRPr>
            </a:lvl2pPr>
            <a:lvl3pPr lvl="2" rtl="0">
              <a:spcBef>
                <a:spcPts val="0"/>
              </a:spcBef>
              <a:spcAft>
                <a:spcPts val="0"/>
              </a:spcAft>
              <a:buSzPts val="2600"/>
              <a:buFont typeface="Lora Medium"/>
              <a:buNone/>
              <a:defRPr sz="2600">
                <a:latin typeface="Lora Medium"/>
                <a:ea typeface="Lora Medium"/>
                <a:cs typeface="Lora Medium"/>
                <a:sym typeface="Lora Medium"/>
              </a:defRPr>
            </a:lvl3pPr>
            <a:lvl4pPr lvl="3" rtl="0">
              <a:spcBef>
                <a:spcPts val="0"/>
              </a:spcBef>
              <a:spcAft>
                <a:spcPts val="0"/>
              </a:spcAft>
              <a:buSzPts val="2600"/>
              <a:buFont typeface="Lora Medium"/>
              <a:buNone/>
              <a:defRPr sz="2600">
                <a:latin typeface="Lora Medium"/>
                <a:ea typeface="Lora Medium"/>
                <a:cs typeface="Lora Medium"/>
                <a:sym typeface="Lora Medium"/>
              </a:defRPr>
            </a:lvl4pPr>
            <a:lvl5pPr lvl="4" rtl="0">
              <a:spcBef>
                <a:spcPts val="0"/>
              </a:spcBef>
              <a:spcAft>
                <a:spcPts val="0"/>
              </a:spcAft>
              <a:buSzPts val="2600"/>
              <a:buFont typeface="Lora Medium"/>
              <a:buNone/>
              <a:defRPr sz="2600">
                <a:latin typeface="Lora Medium"/>
                <a:ea typeface="Lora Medium"/>
                <a:cs typeface="Lora Medium"/>
                <a:sym typeface="Lora Medium"/>
              </a:defRPr>
            </a:lvl5pPr>
            <a:lvl6pPr lvl="5" rtl="0">
              <a:spcBef>
                <a:spcPts val="0"/>
              </a:spcBef>
              <a:spcAft>
                <a:spcPts val="0"/>
              </a:spcAft>
              <a:buSzPts val="2600"/>
              <a:buFont typeface="Lora Medium"/>
              <a:buNone/>
              <a:defRPr sz="2600">
                <a:latin typeface="Lora Medium"/>
                <a:ea typeface="Lora Medium"/>
                <a:cs typeface="Lora Medium"/>
                <a:sym typeface="Lora Medium"/>
              </a:defRPr>
            </a:lvl6pPr>
            <a:lvl7pPr lvl="6" rtl="0">
              <a:spcBef>
                <a:spcPts val="0"/>
              </a:spcBef>
              <a:spcAft>
                <a:spcPts val="0"/>
              </a:spcAft>
              <a:buSzPts val="2600"/>
              <a:buFont typeface="Lora Medium"/>
              <a:buNone/>
              <a:defRPr sz="2600">
                <a:latin typeface="Lora Medium"/>
                <a:ea typeface="Lora Medium"/>
                <a:cs typeface="Lora Medium"/>
                <a:sym typeface="Lora Medium"/>
              </a:defRPr>
            </a:lvl7pPr>
            <a:lvl8pPr lvl="7" rtl="0">
              <a:spcBef>
                <a:spcPts val="0"/>
              </a:spcBef>
              <a:spcAft>
                <a:spcPts val="0"/>
              </a:spcAft>
              <a:buSzPts val="2600"/>
              <a:buFont typeface="Lora Medium"/>
              <a:buNone/>
              <a:defRPr sz="2600">
                <a:latin typeface="Lora Medium"/>
                <a:ea typeface="Lora Medium"/>
                <a:cs typeface="Lora Medium"/>
                <a:sym typeface="Lora Medium"/>
              </a:defRPr>
            </a:lvl8pPr>
            <a:lvl9pPr lvl="8" rtl="0">
              <a:spcBef>
                <a:spcPts val="0"/>
              </a:spcBef>
              <a:spcAft>
                <a:spcPts val="0"/>
              </a:spcAft>
              <a:buSzPts val="2600"/>
              <a:buFont typeface="Lora Medium"/>
              <a:buNone/>
              <a:defRPr sz="2600">
                <a:latin typeface="Lora Medium"/>
                <a:ea typeface="Lora Medium"/>
                <a:cs typeface="Lora Medium"/>
                <a:sym typeface="Lora Medium"/>
              </a:defRPr>
            </a:lvl9pPr>
          </a:lstStyle>
          <a:p/>
        </p:txBody>
      </p:sp>
      <p:pic>
        <p:nvPicPr>
          <p:cNvPr id="37" name="Google Shape;37;p5"/>
          <p:cNvPicPr preferRelativeResize="0"/>
          <p:nvPr/>
        </p:nvPicPr>
        <p:blipFill rotWithShape="1">
          <a:blip r:embed="rId3">
            <a:alphaModFix/>
          </a:blip>
          <a:srcRect b="0" l="0" r="76595" t="0"/>
          <a:stretch/>
        </p:blipFill>
        <p:spPr>
          <a:xfrm>
            <a:off x="76200" y="4771075"/>
            <a:ext cx="697125" cy="3723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2B49"/>
              </a:buClr>
              <a:buSzPts val="2400"/>
              <a:buFont typeface="Lora Medium"/>
              <a:buNone/>
              <a:defRPr sz="2400">
                <a:solidFill>
                  <a:srgbClr val="002B49"/>
                </a:solidFill>
                <a:latin typeface="Lora Medium"/>
                <a:ea typeface="Lora Medium"/>
                <a:cs typeface="Lora Medium"/>
                <a:sym typeface="Lora Medium"/>
              </a:defRPr>
            </a:lvl1pPr>
            <a:lvl2pPr lvl="1" rtl="0">
              <a:spcBef>
                <a:spcPts val="0"/>
              </a:spcBef>
              <a:spcAft>
                <a:spcPts val="0"/>
              </a:spcAft>
              <a:buClr>
                <a:srgbClr val="002B49"/>
              </a:buClr>
              <a:buSzPts val="2400"/>
              <a:buFont typeface="Lora Medium"/>
              <a:buNone/>
              <a:defRPr sz="2400">
                <a:solidFill>
                  <a:srgbClr val="002B49"/>
                </a:solidFill>
                <a:latin typeface="Lora Medium"/>
                <a:ea typeface="Lora Medium"/>
                <a:cs typeface="Lora Medium"/>
                <a:sym typeface="Lora Medium"/>
              </a:defRPr>
            </a:lvl2pPr>
            <a:lvl3pPr lvl="2" rtl="0">
              <a:spcBef>
                <a:spcPts val="0"/>
              </a:spcBef>
              <a:spcAft>
                <a:spcPts val="0"/>
              </a:spcAft>
              <a:buClr>
                <a:srgbClr val="002B49"/>
              </a:buClr>
              <a:buSzPts val="2400"/>
              <a:buFont typeface="Lora Medium"/>
              <a:buNone/>
              <a:defRPr sz="2400">
                <a:solidFill>
                  <a:srgbClr val="002B49"/>
                </a:solidFill>
                <a:latin typeface="Lora Medium"/>
                <a:ea typeface="Lora Medium"/>
                <a:cs typeface="Lora Medium"/>
                <a:sym typeface="Lora Medium"/>
              </a:defRPr>
            </a:lvl3pPr>
            <a:lvl4pPr lvl="3" rtl="0">
              <a:spcBef>
                <a:spcPts val="0"/>
              </a:spcBef>
              <a:spcAft>
                <a:spcPts val="0"/>
              </a:spcAft>
              <a:buClr>
                <a:srgbClr val="002B49"/>
              </a:buClr>
              <a:buSzPts val="2400"/>
              <a:buFont typeface="Lora Medium"/>
              <a:buNone/>
              <a:defRPr sz="2400">
                <a:solidFill>
                  <a:srgbClr val="002B49"/>
                </a:solidFill>
                <a:latin typeface="Lora Medium"/>
                <a:ea typeface="Lora Medium"/>
                <a:cs typeface="Lora Medium"/>
                <a:sym typeface="Lora Medium"/>
              </a:defRPr>
            </a:lvl4pPr>
            <a:lvl5pPr lvl="4" rtl="0">
              <a:spcBef>
                <a:spcPts val="0"/>
              </a:spcBef>
              <a:spcAft>
                <a:spcPts val="0"/>
              </a:spcAft>
              <a:buClr>
                <a:srgbClr val="002B49"/>
              </a:buClr>
              <a:buSzPts val="2400"/>
              <a:buFont typeface="Lora Medium"/>
              <a:buNone/>
              <a:defRPr sz="2400">
                <a:solidFill>
                  <a:srgbClr val="002B49"/>
                </a:solidFill>
                <a:latin typeface="Lora Medium"/>
                <a:ea typeface="Lora Medium"/>
                <a:cs typeface="Lora Medium"/>
                <a:sym typeface="Lora Medium"/>
              </a:defRPr>
            </a:lvl5pPr>
            <a:lvl6pPr lvl="5" rtl="0">
              <a:spcBef>
                <a:spcPts val="0"/>
              </a:spcBef>
              <a:spcAft>
                <a:spcPts val="0"/>
              </a:spcAft>
              <a:buClr>
                <a:srgbClr val="002B49"/>
              </a:buClr>
              <a:buSzPts val="2400"/>
              <a:buFont typeface="Lora Medium"/>
              <a:buNone/>
              <a:defRPr sz="2400">
                <a:solidFill>
                  <a:srgbClr val="002B49"/>
                </a:solidFill>
                <a:latin typeface="Lora Medium"/>
                <a:ea typeface="Lora Medium"/>
                <a:cs typeface="Lora Medium"/>
                <a:sym typeface="Lora Medium"/>
              </a:defRPr>
            </a:lvl6pPr>
            <a:lvl7pPr lvl="6" rtl="0">
              <a:spcBef>
                <a:spcPts val="0"/>
              </a:spcBef>
              <a:spcAft>
                <a:spcPts val="0"/>
              </a:spcAft>
              <a:buClr>
                <a:srgbClr val="002B49"/>
              </a:buClr>
              <a:buSzPts val="2400"/>
              <a:buFont typeface="Lora Medium"/>
              <a:buNone/>
              <a:defRPr sz="2400">
                <a:solidFill>
                  <a:srgbClr val="002B49"/>
                </a:solidFill>
                <a:latin typeface="Lora Medium"/>
                <a:ea typeface="Lora Medium"/>
                <a:cs typeface="Lora Medium"/>
                <a:sym typeface="Lora Medium"/>
              </a:defRPr>
            </a:lvl7pPr>
            <a:lvl8pPr lvl="7" rtl="0">
              <a:spcBef>
                <a:spcPts val="0"/>
              </a:spcBef>
              <a:spcAft>
                <a:spcPts val="0"/>
              </a:spcAft>
              <a:buClr>
                <a:srgbClr val="002B49"/>
              </a:buClr>
              <a:buSzPts val="2400"/>
              <a:buFont typeface="Lora Medium"/>
              <a:buNone/>
              <a:defRPr sz="2400">
                <a:solidFill>
                  <a:srgbClr val="002B49"/>
                </a:solidFill>
                <a:latin typeface="Lora Medium"/>
                <a:ea typeface="Lora Medium"/>
                <a:cs typeface="Lora Medium"/>
                <a:sym typeface="Lora Medium"/>
              </a:defRPr>
            </a:lvl8pPr>
            <a:lvl9pPr lvl="8" rtl="0">
              <a:spcBef>
                <a:spcPts val="0"/>
              </a:spcBef>
              <a:spcAft>
                <a:spcPts val="0"/>
              </a:spcAft>
              <a:buClr>
                <a:srgbClr val="002B49"/>
              </a:buClr>
              <a:buSzPts val="2400"/>
              <a:buFont typeface="Lora Medium"/>
              <a:buNone/>
              <a:defRPr sz="2400">
                <a:solidFill>
                  <a:srgbClr val="002B49"/>
                </a:solidFill>
                <a:latin typeface="Lora Medium"/>
                <a:ea typeface="Lora Medium"/>
                <a:cs typeface="Lora Medium"/>
                <a:sym typeface="Lora Medium"/>
              </a:defRPr>
            </a:lvl9pPr>
          </a:lstStyle>
          <a:p/>
        </p:txBody>
      </p:sp>
      <p:sp>
        <p:nvSpPr>
          <p:cNvPr id="40" name="Google Shape;40;p6"/>
          <p:cNvSpPr txBox="1"/>
          <p:nvPr>
            <p:ph idx="1" type="body"/>
          </p:nvPr>
        </p:nvSpPr>
        <p:spPr>
          <a:xfrm>
            <a:off x="311700" y="1389600"/>
            <a:ext cx="4341300" cy="3179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rgbClr val="434343"/>
              </a:buClr>
              <a:buSzPts val="1300"/>
              <a:buFont typeface="Open Sans Medium"/>
              <a:buChar char="●"/>
              <a:defRPr sz="1300">
                <a:solidFill>
                  <a:srgbClr val="434343"/>
                </a:solidFill>
                <a:latin typeface="Open Sans Medium"/>
                <a:ea typeface="Open Sans Medium"/>
                <a:cs typeface="Open Sans Medium"/>
                <a:sym typeface="Open Sans Medium"/>
              </a:defRPr>
            </a:lvl1pPr>
            <a:lvl2pPr indent="-311150" lvl="1" marL="914400">
              <a:spcBef>
                <a:spcPts val="0"/>
              </a:spcBef>
              <a:spcAft>
                <a:spcPts val="0"/>
              </a:spcAft>
              <a:buClr>
                <a:srgbClr val="434343"/>
              </a:buClr>
              <a:buSzPts val="1300"/>
              <a:buFont typeface="Open Sans Medium"/>
              <a:buChar char="○"/>
              <a:defRPr sz="1300">
                <a:solidFill>
                  <a:srgbClr val="434343"/>
                </a:solidFill>
                <a:latin typeface="Open Sans Medium"/>
                <a:ea typeface="Open Sans Medium"/>
                <a:cs typeface="Open Sans Medium"/>
                <a:sym typeface="Open Sans Medium"/>
              </a:defRPr>
            </a:lvl2pPr>
            <a:lvl3pPr indent="-311150" lvl="2" marL="1371600">
              <a:spcBef>
                <a:spcPts val="0"/>
              </a:spcBef>
              <a:spcAft>
                <a:spcPts val="0"/>
              </a:spcAft>
              <a:buClr>
                <a:srgbClr val="434343"/>
              </a:buClr>
              <a:buSzPts val="1300"/>
              <a:buFont typeface="Open Sans Medium"/>
              <a:buChar char="■"/>
              <a:defRPr sz="1300">
                <a:solidFill>
                  <a:srgbClr val="434343"/>
                </a:solidFill>
                <a:latin typeface="Open Sans Medium"/>
                <a:ea typeface="Open Sans Medium"/>
                <a:cs typeface="Open Sans Medium"/>
                <a:sym typeface="Open Sans Medium"/>
              </a:defRPr>
            </a:lvl3pPr>
            <a:lvl4pPr indent="-311150" lvl="3" marL="1828800">
              <a:spcBef>
                <a:spcPts val="0"/>
              </a:spcBef>
              <a:spcAft>
                <a:spcPts val="0"/>
              </a:spcAft>
              <a:buClr>
                <a:srgbClr val="434343"/>
              </a:buClr>
              <a:buSzPts val="1300"/>
              <a:buFont typeface="Open Sans Medium"/>
              <a:buChar char="●"/>
              <a:defRPr sz="1300">
                <a:solidFill>
                  <a:srgbClr val="434343"/>
                </a:solidFill>
                <a:latin typeface="Open Sans Medium"/>
                <a:ea typeface="Open Sans Medium"/>
                <a:cs typeface="Open Sans Medium"/>
                <a:sym typeface="Open Sans Medium"/>
              </a:defRPr>
            </a:lvl4pPr>
            <a:lvl5pPr indent="-311150" lvl="4" marL="2286000">
              <a:spcBef>
                <a:spcPts val="0"/>
              </a:spcBef>
              <a:spcAft>
                <a:spcPts val="0"/>
              </a:spcAft>
              <a:buClr>
                <a:srgbClr val="434343"/>
              </a:buClr>
              <a:buSzPts val="1300"/>
              <a:buFont typeface="Open Sans Medium"/>
              <a:buChar char="○"/>
              <a:defRPr sz="1300">
                <a:solidFill>
                  <a:srgbClr val="434343"/>
                </a:solidFill>
                <a:latin typeface="Open Sans Medium"/>
                <a:ea typeface="Open Sans Medium"/>
                <a:cs typeface="Open Sans Medium"/>
                <a:sym typeface="Open Sans Medium"/>
              </a:defRPr>
            </a:lvl5pPr>
            <a:lvl6pPr indent="-311150" lvl="5" marL="2743200">
              <a:spcBef>
                <a:spcPts val="0"/>
              </a:spcBef>
              <a:spcAft>
                <a:spcPts val="0"/>
              </a:spcAft>
              <a:buClr>
                <a:srgbClr val="434343"/>
              </a:buClr>
              <a:buSzPts val="1300"/>
              <a:buFont typeface="Open Sans Medium"/>
              <a:buChar char="■"/>
              <a:defRPr sz="1300">
                <a:solidFill>
                  <a:srgbClr val="434343"/>
                </a:solidFill>
                <a:latin typeface="Open Sans Medium"/>
                <a:ea typeface="Open Sans Medium"/>
                <a:cs typeface="Open Sans Medium"/>
                <a:sym typeface="Open Sans Medium"/>
              </a:defRPr>
            </a:lvl6pPr>
            <a:lvl7pPr indent="-311150" lvl="6" marL="3200400">
              <a:spcBef>
                <a:spcPts val="0"/>
              </a:spcBef>
              <a:spcAft>
                <a:spcPts val="0"/>
              </a:spcAft>
              <a:buClr>
                <a:srgbClr val="434343"/>
              </a:buClr>
              <a:buSzPts val="1300"/>
              <a:buFont typeface="Open Sans Medium"/>
              <a:buChar char="●"/>
              <a:defRPr sz="1300">
                <a:solidFill>
                  <a:srgbClr val="434343"/>
                </a:solidFill>
                <a:latin typeface="Open Sans Medium"/>
                <a:ea typeface="Open Sans Medium"/>
                <a:cs typeface="Open Sans Medium"/>
                <a:sym typeface="Open Sans Medium"/>
              </a:defRPr>
            </a:lvl7pPr>
            <a:lvl8pPr indent="-311150" lvl="7" marL="3657600">
              <a:spcBef>
                <a:spcPts val="0"/>
              </a:spcBef>
              <a:spcAft>
                <a:spcPts val="0"/>
              </a:spcAft>
              <a:buClr>
                <a:srgbClr val="434343"/>
              </a:buClr>
              <a:buSzPts val="1300"/>
              <a:buFont typeface="Open Sans Medium"/>
              <a:buChar char="○"/>
              <a:defRPr sz="1300">
                <a:solidFill>
                  <a:srgbClr val="434343"/>
                </a:solidFill>
                <a:latin typeface="Open Sans Medium"/>
                <a:ea typeface="Open Sans Medium"/>
                <a:cs typeface="Open Sans Medium"/>
                <a:sym typeface="Open Sans Medium"/>
              </a:defRPr>
            </a:lvl8pPr>
            <a:lvl9pPr indent="-311150" lvl="8" marL="4114800">
              <a:spcBef>
                <a:spcPts val="0"/>
              </a:spcBef>
              <a:spcAft>
                <a:spcPts val="0"/>
              </a:spcAft>
              <a:buClr>
                <a:srgbClr val="434343"/>
              </a:buClr>
              <a:buSzPts val="1300"/>
              <a:buFont typeface="Open Sans Medium"/>
              <a:buChar char="■"/>
              <a:defRPr sz="1300">
                <a:solidFill>
                  <a:srgbClr val="434343"/>
                </a:solidFill>
                <a:latin typeface="Open Sans Medium"/>
                <a:ea typeface="Open Sans Medium"/>
                <a:cs typeface="Open Sans Medium"/>
                <a:sym typeface="Open Sans Medium"/>
              </a:defRPr>
            </a:lvl9pPr>
          </a:lstStyle>
          <a:p/>
        </p:txBody>
      </p:sp>
      <p:sp>
        <p:nvSpPr>
          <p:cNvPr id="41" name="Google Shape;41;p6"/>
          <p:cNvSpPr/>
          <p:nvPr/>
        </p:nvSpPr>
        <p:spPr>
          <a:xfrm>
            <a:off x="0" y="4792700"/>
            <a:ext cx="9144000" cy="35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lvl1pPr lvl="0" rtl="0" algn="l">
              <a:buNone/>
              <a:defRPr>
                <a:latin typeface="Open Sans"/>
                <a:ea typeface="Open Sans"/>
                <a:cs typeface="Open Sans"/>
                <a:sym typeface="Open Sans"/>
              </a:defRPr>
            </a:lvl1pPr>
            <a:lvl2pPr lvl="1" rtl="0" algn="l">
              <a:buNone/>
              <a:defRPr>
                <a:latin typeface="Open Sans"/>
                <a:ea typeface="Open Sans"/>
                <a:cs typeface="Open Sans"/>
                <a:sym typeface="Open Sans"/>
              </a:defRPr>
            </a:lvl2pPr>
            <a:lvl3pPr lvl="2" rtl="0" algn="l">
              <a:buNone/>
              <a:defRPr>
                <a:latin typeface="Open Sans"/>
                <a:ea typeface="Open Sans"/>
                <a:cs typeface="Open Sans"/>
                <a:sym typeface="Open Sans"/>
              </a:defRPr>
            </a:lvl3pPr>
            <a:lvl4pPr lvl="3" rtl="0" algn="l">
              <a:buNone/>
              <a:defRPr>
                <a:latin typeface="Open Sans"/>
                <a:ea typeface="Open Sans"/>
                <a:cs typeface="Open Sans"/>
                <a:sym typeface="Open Sans"/>
              </a:defRPr>
            </a:lvl4pPr>
            <a:lvl5pPr lvl="4" rtl="0" algn="l">
              <a:buNone/>
              <a:defRPr>
                <a:latin typeface="Open Sans"/>
                <a:ea typeface="Open Sans"/>
                <a:cs typeface="Open Sans"/>
                <a:sym typeface="Open Sans"/>
              </a:defRPr>
            </a:lvl5pPr>
            <a:lvl6pPr lvl="5" rtl="0" algn="l">
              <a:buNone/>
              <a:defRPr>
                <a:latin typeface="Open Sans"/>
                <a:ea typeface="Open Sans"/>
                <a:cs typeface="Open Sans"/>
                <a:sym typeface="Open Sans"/>
              </a:defRPr>
            </a:lvl6pPr>
            <a:lvl7pPr lvl="6" rtl="0" algn="l">
              <a:buNone/>
              <a:defRPr>
                <a:latin typeface="Open Sans"/>
                <a:ea typeface="Open Sans"/>
                <a:cs typeface="Open Sans"/>
                <a:sym typeface="Open Sans"/>
              </a:defRPr>
            </a:lvl7pPr>
            <a:lvl8pPr lvl="7" rtl="0" algn="l">
              <a:buNone/>
              <a:defRPr>
                <a:latin typeface="Open Sans"/>
                <a:ea typeface="Open Sans"/>
                <a:cs typeface="Open Sans"/>
                <a:sym typeface="Open Sans"/>
              </a:defRPr>
            </a:lvl8pPr>
            <a:lvl9pPr lvl="8" rtl="0" algn="l">
              <a:buNone/>
              <a:defRPr>
                <a:latin typeface="Open Sans"/>
                <a:ea typeface="Open Sans"/>
                <a:cs typeface="Open Sans"/>
                <a:sym typeface="Open Sans"/>
              </a:defRPr>
            </a:lvl9pPr>
          </a:lstStyle>
          <a:p>
            <a:pPr indent="0" lvl="0" marL="0" rtl="0" algn="l">
              <a:spcBef>
                <a:spcPts val="0"/>
              </a:spcBef>
              <a:spcAft>
                <a:spcPts val="0"/>
              </a:spcAft>
              <a:buNone/>
            </a:pPr>
            <a:r>
              <a:rPr lang="en"/>
              <a:t>Slide </a:t>
            </a:r>
            <a:fld id="{00000000-1234-1234-1234-123412341234}" type="slidenum">
              <a:rPr lang="en"/>
              <a:t>‹#›</a:t>
            </a:fld>
            <a:endParaRPr/>
          </a:p>
        </p:txBody>
      </p:sp>
      <p:pic>
        <p:nvPicPr>
          <p:cNvPr id="43" name="Google Shape;43;p6"/>
          <p:cNvPicPr preferRelativeResize="0"/>
          <p:nvPr/>
        </p:nvPicPr>
        <p:blipFill>
          <a:blip r:embed="rId2">
            <a:alphaModFix/>
          </a:blip>
          <a:stretch>
            <a:fillRect/>
          </a:stretch>
        </p:blipFill>
        <p:spPr>
          <a:xfrm>
            <a:off x="6686025" y="4855963"/>
            <a:ext cx="2387149" cy="212150"/>
          </a:xfrm>
          <a:prstGeom prst="rect">
            <a:avLst/>
          </a:prstGeom>
          <a:noFill/>
          <a:ln>
            <a:noFill/>
          </a:ln>
        </p:spPr>
      </p:pic>
      <p:pic>
        <p:nvPicPr>
          <p:cNvPr id="44" name="Google Shape;44;p6"/>
          <p:cNvPicPr preferRelativeResize="0"/>
          <p:nvPr/>
        </p:nvPicPr>
        <p:blipFill rotWithShape="1">
          <a:blip r:embed="rId3">
            <a:alphaModFix/>
          </a:blip>
          <a:srcRect b="0" l="0" r="76595" t="0"/>
          <a:stretch/>
        </p:blipFill>
        <p:spPr>
          <a:xfrm>
            <a:off x="76200" y="4771075"/>
            <a:ext cx="697125" cy="3723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7"/>
          <p:cNvSpPr txBox="1"/>
          <p:nvPr>
            <p:ph type="title"/>
          </p:nvPr>
        </p:nvSpPr>
        <p:spPr>
          <a:xfrm>
            <a:off x="437250" y="526350"/>
            <a:ext cx="82695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A6192E"/>
              </a:buClr>
              <a:buSzPts val="4600"/>
              <a:buFont typeface="Lora Medium"/>
              <a:buNone/>
              <a:defRPr sz="4600">
                <a:solidFill>
                  <a:srgbClr val="A6192E"/>
                </a:solidFill>
                <a:latin typeface="Lora Medium"/>
                <a:ea typeface="Lora Medium"/>
                <a:cs typeface="Lora Medium"/>
                <a:sym typeface="Lora Medium"/>
              </a:defRPr>
            </a:lvl1pPr>
            <a:lvl2pPr lvl="1" rtl="0">
              <a:spcBef>
                <a:spcPts val="0"/>
              </a:spcBef>
              <a:spcAft>
                <a:spcPts val="0"/>
              </a:spcAft>
              <a:buClr>
                <a:srgbClr val="A6192E"/>
              </a:buClr>
              <a:buSzPts val="4600"/>
              <a:buFont typeface="Lora Medium"/>
              <a:buNone/>
              <a:defRPr sz="4600">
                <a:solidFill>
                  <a:srgbClr val="A6192E"/>
                </a:solidFill>
                <a:latin typeface="Lora Medium"/>
                <a:ea typeface="Lora Medium"/>
                <a:cs typeface="Lora Medium"/>
                <a:sym typeface="Lora Medium"/>
              </a:defRPr>
            </a:lvl2pPr>
            <a:lvl3pPr lvl="2" rtl="0">
              <a:spcBef>
                <a:spcPts val="0"/>
              </a:spcBef>
              <a:spcAft>
                <a:spcPts val="0"/>
              </a:spcAft>
              <a:buClr>
                <a:srgbClr val="A6192E"/>
              </a:buClr>
              <a:buSzPts val="4600"/>
              <a:buFont typeface="Lora Medium"/>
              <a:buNone/>
              <a:defRPr sz="4600">
                <a:solidFill>
                  <a:srgbClr val="A6192E"/>
                </a:solidFill>
                <a:latin typeface="Lora Medium"/>
                <a:ea typeface="Lora Medium"/>
                <a:cs typeface="Lora Medium"/>
                <a:sym typeface="Lora Medium"/>
              </a:defRPr>
            </a:lvl3pPr>
            <a:lvl4pPr lvl="3" rtl="0">
              <a:spcBef>
                <a:spcPts val="0"/>
              </a:spcBef>
              <a:spcAft>
                <a:spcPts val="0"/>
              </a:spcAft>
              <a:buClr>
                <a:srgbClr val="A6192E"/>
              </a:buClr>
              <a:buSzPts val="4600"/>
              <a:buFont typeface="Lora Medium"/>
              <a:buNone/>
              <a:defRPr sz="4600">
                <a:solidFill>
                  <a:srgbClr val="A6192E"/>
                </a:solidFill>
                <a:latin typeface="Lora Medium"/>
                <a:ea typeface="Lora Medium"/>
                <a:cs typeface="Lora Medium"/>
                <a:sym typeface="Lora Medium"/>
              </a:defRPr>
            </a:lvl4pPr>
            <a:lvl5pPr lvl="4" rtl="0">
              <a:spcBef>
                <a:spcPts val="0"/>
              </a:spcBef>
              <a:spcAft>
                <a:spcPts val="0"/>
              </a:spcAft>
              <a:buClr>
                <a:srgbClr val="A6192E"/>
              </a:buClr>
              <a:buSzPts val="4600"/>
              <a:buFont typeface="Lora Medium"/>
              <a:buNone/>
              <a:defRPr sz="4600">
                <a:solidFill>
                  <a:srgbClr val="A6192E"/>
                </a:solidFill>
                <a:latin typeface="Lora Medium"/>
                <a:ea typeface="Lora Medium"/>
                <a:cs typeface="Lora Medium"/>
                <a:sym typeface="Lora Medium"/>
              </a:defRPr>
            </a:lvl5pPr>
            <a:lvl6pPr lvl="5" rtl="0">
              <a:spcBef>
                <a:spcPts val="0"/>
              </a:spcBef>
              <a:spcAft>
                <a:spcPts val="0"/>
              </a:spcAft>
              <a:buClr>
                <a:srgbClr val="A6192E"/>
              </a:buClr>
              <a:buSzPts val="4600"/>
              <a:buFont typeface="Lora Medium"/>
              <a:buNone/>
              <a:defRPr sz="4600">
                <a:solidFill>
                  <a:srgbClr val="A6192E"/>
                </a:solidFill>
                <a:latin typeface="Lora Medium"/>
                <a:ea typeface="Lora Medium"/>
                <a:cs typeface="Lora Medium"/>
                <a:sym typeface="Lora Medium"/>
              </a:defRPr>
            </a:lvl6pPr>
            <a:lvl7pPr lvl="6" rtl="0">
              <a:spcBef>
                <a:spcPts val="0"/>
              </a:spcBef>
              <a:spcAft>
                <a:spcPts val="0"/>
              </a:spcAft>
              <a:buClr>
                <a:srgbClr val="A6192E"/>
              </a:buClr>
              <a:buSzPts val="4600"/>
              <a:buFont typeface="Lora Medium"/>
              <a:buNone/>
              <a:defRPr sz="4600">
                <a:solidFill>
                  <a:srgbClr val="A6192E"/>
                </a:solidFill>
                <a:latin typeface="Lora Medium"/>
                <a:ea typeface="Lora Medium"/>
                <a:cs typeface="Lora Medium"/>
                <a:sym typeface="Lora Medium"/>
              </a:defRPr>
            </a:lvl7pPr>
            <a:lvl8pPr lvl="7" rtl="0">
              <a:spcBef>
                <a:spcPts val="0"/>
              </a:spcBef>
              <a:spcAft>
                <a:spcPts val="0"/>
              </a:spcAft>
              <a:buClr>
                <a:srgbClr val="A6192E"/>
              </a:buClr>
              <a:buSzPts val="4600"/>
              <a:buFont typeface="Lora Medium"/>
              <a:buNone/>
              <a:defRPr sz="4600">
                <a:solidFill>
                  <a:srgbClr val="A6192E"/>
                </a:solidFill>
                <a:latin typeface="Lora Medium"/>
                <a:ea typeface="Lora Medium"/>
                <a:cs typeface="Lora Medium"/>
                <a:sym typeface="Lora Medium"/>
              </a:defRPr>
            </a:lvl8pPr>
            <a:lvl9pPr lvl="8" rtl="0">
              <a:spcBef>
                <a:spcPts val="0"/>
              </a:spcBef>
              <a:spcAft>
                <a:spcPts val="0"/>
              </a:spcAft>
              <a:buClr>
                <a:srgbClr val="A6192E"/>
              </a:buClr>
              <a:buSzPts val="4600"/>
              <a:buFont typeface="Lora Medium"/>
              <a:buNone/>
              <a:defRPr sz="4600">
                <a:solidFill>
                  <a:srgbClr val="A6192E"/>
                </a:solidFill>
                <a:latin typeface="Lora Medium"/>
                <a:ea typeface="Lora Medium"/>
                <a:cs typeface="Lora Medium"/>
                <a:sym typeface="Lora Medium"/>
              </a:defRPr>
            </a:lvl9pPr>
          </a:lstStyle>
          <a:p/>
        </p:txBody>
      </p:sp>
      <p:sp>
        <p:nvSpPr>
          <p:cNvPr id="47" name="Google Shape;47;p7"/>
          <p:cNvSpPr/>
          <p:nvPr/>
        </p:nvSpPr>
        <p:spPr>
          <a:xfrm>
            <a:off x="0" y="4792700"/>
            <a:ext cx="9144000" cy="35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lvl1pPr lvl="0" rtl="0" algn="l">
              <a:buNone/>
              <a:defRPr>
                <a:latin typeface="Open Sans"/>
                <a:ea typeface="Open Sans"/>
                <a:cs typeface="Open Sans"/>
                <a:sym typeface="Open Sans"/>
              </a:defRPr>
            </a:lvl1pPr>
            <a:lvl2pPr lvl="1" rtl="0" algn="l">
              <a:buNone/>
              <a:defRPr>
                <a:latin typeface="Open Sans"/>
                <a:ea typeface="Open Sans"/>
                <a:cs typeface="Open Sans"/>
                <a:sym typeface="Open Sans"/>
              </a:defRPr>
            </a:lvl2pPr>
            <a:lvl3pPr lvl="2" rtl="0" algn="l">
              <a:buNone/>
              <a:defRPr>
                <a:latin typeface="Open Sans"/>
                <a:ea typeface="Open Sans"/>
                <a:cs typeface="Open Sans"/>
                <a:sym typeface="Open Sans"/>
              </a:defRPr>
            </a:lvl3pPr>
            <a:lvl4pPr lvl="3" rtl="0" algn="l">
              <a:buNone/>
              <a:defRPr>
                <a:latin typeface="Open Sans"/>
                <a:ea typeface="Open Sans"/>
                <a:cs typeface="Open Sans"/>
                <a:sym typeface="Open Sans"/>
              </a:defRPr>
            </a:lvl4pPr>
            <a:lvl5pPr lvl="4" rtl="0" algn="l">
              <a:buNone/>
              <a:defRPr>
                <a:latin typeface="Open Sans"/>
                <a:ea typeface="Open Sans"/>
                <a:cs typeface="Open Sans"/>
                <a:sym typeface="Open Sans"/>
              </a:defRPr>
            </a:lvl5pPr>
            <a:lvl6pPr lvl="5" rtl="0" algn="l">
              <a:buNone/>
              <a:defRPr>
                <a:latin typeface="Open Sans"/>
                <a:ea typeface="Open Sans"/>
                <a:cs typeface="Open Sans"/>
                <a:sym typeface="Open Sans"/>
              </a:defRPr>
            </a:lvl6pPr>
            <a:lvl7pPr lvl="6" rtl="0" algn="l">
              <a:buNone/>
              <a:defRPr>
                <a:latin typeface="Open Sans"/>
                <a:ea typeface="Open Sans"/>
                <a:cs typeface="Open Sans"/>
                <a:sym typeface="Open Sans"/>
              </a:defRPr>
            </a:lvl7pPr>
            <a:lvl8pPr lvl="7" rtl="0" algn="l">
              <a:buNone/>
              <a:defRPr>
                <a:latin typeface="Open Sans"/>
                <a:ea typeface="Open Sans"/>
                <a:cs typeface="Open Sans"/>
                <a:sym typeface="Open Sans"/>
              </a:defRPr>
            </a:lvl8pPr>
            <a:lvl9pPr lvl="8" rtl="0" algn="l">
              <a:buNone/>
              <a:defRPr>
                <a:latin typeface="Open Sans"/>
                <a:ea typeface="Open Sans"/>
                <a:cs typeface="Open Sans"/>
                <a:sym typeface="Open Sans"/>
              </a:defRPr>
            </a:lvl9pPr>
          </a:lstStyle>
          <a:p>
            <a:pPr indent="0" lvl="0" marL="0" rtl="0" algn="l">
              <a:spcBef>
                <a:spcPts val="0"/>
              </a:spcBef>
              <a:spcAft>
                <a:spcPts val="0"/>
              </a:spcAft>
              <a:buNone/>
            </a:pPr>
            <a:r>
              <a:rPr lang="en"/>
              <a:t>Slide </a:t>
            </a:r>
            <a:fld id="{00000000-1234-1234-1234-123412341234}" type="slidenum">
              <a:rPr lang="en"/>
              <a:t>‹#›</a:t>
            </a:fld>
            <a:endParaRPr/>
          </a:p>
        </p:txBody>
      </p:sp>
      <p:pic>
        <p:nvPicPr>
          <p:cNvPr id="49" name="Google Shape;49;p7"/>
          <p:cNvPicPr preferRelativeResize="0"/>
          <p:nvPr/>
        </p:nvPicPr>
        <p:blipFill>
          <a:blip r:embed="rId2">
            <a:alphaModFix/>
          </a:blip>
          <a:stretch>
            <a:fillRect/>
          </a:stretch>
        </p:blipFill>
        <p:spPr>
          <a:xfrm>
            <a:off x="6686025" y="4855963"/>
            <a:ext cx="2387149" cy="212150"/>
          </a:xfrm>
          <a:prstGeom prst="rect">
            <a:avLst/>
          </a:prstGeom>
          <a:noFill/>
          <a:ln>
            <a:noFill/>
          </a:ln>
        </p:spPr>
      </p:pic>
      <p:pic>
        <p:nvPicPr>
          <p:cNvPr id="50" name="Google Shape;50;p7"/>
          <p:cNvPicPr preferRelativeResize="0"/>
          <p:nvPr/>
        </p:nvPicPr>
        <p:blipFill rotWithShape="1">
          <a:blip r:embed="rId3">
            <a:alphaModFix/>
          </a:blip>
          <a:srcRect b="0" l="0" r="76595" t="0"/>
          <a:stretch/>
        </p:blipFill>
        <p:spPr>
          <a:xfrm>
            <a:off x="76200" y="4771075"/>
            <a:ext cx="697125" cy="3723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sub">
  <p:cSld name="MAIN_POINT_1">
    <p:spTree>
      <p:nvGrpSpPr>
        <p:cNvPr id="51" name="Shape 51"/>
        <p:cNvGrpSpPr/>
        <p:nvPr/>
      </p:nvGrpSpPr>
      <p:grpSpPr>
        <a:xfrm>
          <a:off x="0" y="0"/>
          <a:ext cx="0" cy="0"/>
          <a:chOff x="0" y="0"/>
          <a:chExt cx="0" cy="0"/>
        </a:xfrm>
      </p:grpSpPr>
      <p:sp>
        <p:nvSpPr>
          <p:cNvPr id="52" name="Google Shape;52;p8"/>
          <p:cNvSpPr txBox="1"/>
          <p:nvPr>
            <p:ph type="title"/>
          </p:nvPr>
        </p:nvSpPr>
        <p:spPr>
          <a:xfrm>
            <a:off x="437250" y="1685492"/>
            <a:ext cx="8269500" cy="858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A6192E"/>
              </a:buClr>
              <a:buSzPts val="3500"/>
              <a:buFont typeface="Lora Medium"/>
              <a:buNone/>
              <a:defRPr sz="3500">
                <a:solidFill>
                  <a:srgbClr val="A6192E"/>
                </a:solidFill>
                <a:latin typeface="Lora Medium"/>
                <a:ea typeface="Lora Medium"/>
                <a:cs typeface="Lora Medium"/>
                <a:sym typeface="Lora Medium"/>
              </a:defRPr>
            </a:lvl1pPr>
            <a:lvl2pPr lvl="1" rtl="0">
              <a:spcBef>
                <a:spcPts val="0"/>
              </a:spcBef>
              <a:spcAft>
                <a:spcPts val="0"/>
              </a:spcAft>
              <a:buClr>
                <a:srgbClr val="A6192E"/>
              </a:buClr>
              <a:buSzPts val="4600"/>
              <a:buFont typeface="Lora Medium"/>
              <a:buNone/>
              <a:defRPr sz="4600">
                <a:solidFill>
                  <a:srgbClr val="A6192E"/>
                </a:solidFill>
                <a:latin typeface="Lora Medium"/>
                <a:ea typeface="Lora Medium"/>
                <a:cs typeface="Lora Medium"/>
                <a:sym typeface="Lora Medium"/>
              </a:defRPr>
            </a:lvl2pPr>
            <a:lvl3pPr lvl="2" rtl="0">
              <a:spcBef>
                <a:spcPts val="0"/>
              </a:spcBef>
              <a:spcAft>
                <a:spcPts val="0"/>
              </a:spcAft>
              <a:buClr>
                <a:srgbClr val="A6192E"/>
              </a:buClr>
              <a:buSzPts val="4600"/>
              <a:buFont typeface="Lora Medium"/>
              <a:buNone/>
              <a:defRPr sz="4600">
                <a:solidFill>
                  <a:srgbClr val="A6192E"/>
                </a:solidFill>
                <a:latin typeface="Lora Medium"/>
                <a:ea typeface="Lora Medium"/>
                <a:cs typeface="Lora Medium"/>
                <a:sym typeface="Lora Medium"/>
              </a:defRPr>
            </a:lvl3pPr>
            <a:lvl4pPr lvl="3" rtl="0">
              <a:spcBef>
                <a:spcPts val="0"/>
              </a:spcBef>
              <a:spcAft>
                <a:spcPts val="0"/>
              </a:spcAft>
              <a:buClr>
                <a:srgbClr val="A6192E"/>
              </a:buClr>
              <a:buSzPts val="4600"/>
              <a:buFont typeface="Lora Medium"/>
              <a:buNone/>
              <a:defRPr sz="4600">
                <a:solidFill>
                  <a:srgbClr val="A6192E"/>
                </a:solidFill>
                <a:latin typeface="Lora Medium"/>
                <a:ea typeface="Lora Medium"/>
                <a:cs typeface="Lora Medium"/>
                <a:sym typeface="Lora Medium"/>
              </a:defRPr>
            </a:lvl4pPr>
            <a:lvl5pPr lvl="4" rtl="0">
              <a:spcBef>
                <a:spcPts val="0"/>
              </a:spcBef>
              <a:spcAft>
                <a:spcPts val="0"/>
              </a:spcAft>
              <a:buClr>
                <a:srgbClr val="A6192E"/>
              </a:buClr>
              <a:buSzPts val="4600"/>
              <a:buFont typeface="Lora Medium"/>
              <a:buNone/>
              <a:defRPr sz="4600">
                <a:solidFill>
                  <a:srgbClr val="A6192E"/>
                </a:solidFill>
                <a:latin typeface="Lora Medium"/>
                <a:ea typeface="Lora Medium"/>
                <a:cs typeface="Lora Medium"/>
                <a:sym typeface="Lora Medium"/>
              </a:defRPr>
            </a:lvl5pPr>
            <a:lvl6pPr lvl="5" rtl="0">
              <a:spcBef>
                <a:spcPts val="0"/>
              </a:spcBef>
              <a:spcAft>
                <a:spcPts val="0"/>
              </a:spcAft>
              <a:buClr>
                <a:srgbClr val="A6192E"/>
              </a:buClr>
              <a:buSzPts val="4600"/>
              <a:buFont typeface="Lora Medium"/>
              <a:buNone/>
              <a:defRPr sz="4600">
                <a:solidFill>
                  <a:srgbClr val="A6192E"/>
                </a:solidFill>
                <a:latin typeface="Lora Medium"/>
                <a:ea typeface="Lora Medium"/>
                <a:cs typeface="Lora Medium"/>
                <a:sym typeface="Lora Medium"/>
              </a:defRPr>
            </a:lvl6pPr>
            <a:lvl7pPr lvl="6" rtl="0">
              <a:spcBef>
                <a:spcPts val="0"/>
              </a:spcBef>
              <a:spcAft>
                <a:spcPts val="0"/>
              </a:spcAft>
              <a:buClr>
                <a:srgbClr val="A6192E"/>
              </a:buClr>
              <a:buSzPts val="4600"/>
              <a:buFont typeface="Lora Medium"/>
              <a:buNone/>
              <a:defRPr sz="4600">
                <a:solidFill>
                  <a:srgbClr val="A6192E"/>
                </a:solidFill>
                <a:latin typeface="Lora Medium"/>
                <a:ea typeface="Lora Medium"/>
                <a:cs typeface="Lora Medium"/>
                <a:sym typeface="Lora Medium"/>
              </a:defRPr>
            </a:lvl7pPr>
            <a:lvl8pPr lvl="7" rtl="0">
              <a:spcBef>
                <a:spcPts val="0"/>
              </a:spcBef>
              <a:spcAft>
                <a:spcPts val="0"/>
              </a:spcAft>
              <a:buClr>
                <a:srgbClr val="A6192E"/>
              </a:buClr>
              <a:buSzPts val="4600"/>
              <a:buFont typeface="Lora Medium"/>
              <a:buNone/>
              <a:defRPr sz="4600">
                <a:solidFill>
                  <a:srgbClr val="A6192E"/>
                </a:solidFill>
                <a:latin typeface="Lora Medium"/>
                <a:ea typeface="Lora Medium"/>
                <a:cs typeface="Lora Medium"/>
                <a:sym typeface="Lora Medium"/>
              </a:defRPr>
            </a:lvl8pPr>
            <a:lvl9pPr lvl="8" rtl="0">
              <a:spcBef>
                <a:spcPts val="0"/>
              </a:spcBef>
              <a:spcAft>
                <a:spcPts val="0"/>
              </a:spcAft>
              <a:buClr>
                <a:srgbClr val="A6192E"/>
              </a:buClr>
              <a:buSzPts val="4600"/>
              <a:buFont typeface="Lora Medium"/>
              <a:buNone/>
              <a:defRPr sz="4600">
                <a:solidFill>
                  <a:srgbClr val="A6192E"/>
                </a:solidFill>
                <a:latin typeface="Lora Medium"/>
                <a:ea typeface="Lora Medium"/>
                <a:cs typeface="Lora Medium"/>
                <a:sym typeface="Lora Medium"/>
              </a:defRPr>
            </a:lvl9pPr>
          </a:lstStyle>
          <a:p/>
        </p:txBody>
      </p:sp>
      <p:sp>
        <p:nvSpPr>
          <p:cNvPr id="53" name="Google Shape;53;p8"/>
          <p:cNvSpPr/>
          <p:nvPr/>
        </p:nvSpPr>
        <p:spPr>
          <a:xfrm>
            <a:off x="0" y="4792700"/>
            <a:ext cx="9144000" cy="35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lvl1pPr lvl="0" rtl="0" algn="l">
              <a:buNone/>
              <a:defRPr>
                <a:latin typeface="Open Sans"/>
                <a:ea typeface="Open Sans"/>
                <a:cs typeface="Open Sans"/>
                <a:sym typeface="Open Sans"/>
              </a:defRPr>
            </a:lvl1pPr>
            <a:lvl2pPr lvl="1" rtl="0" algn="l">
              <a:buNone/>
              <a:defRPr>
                <a:latin typeface="Open Sans"/>
                <a:ea typeface="Open Sans"/>
                <a:cs typeface="Open Sans"/>
                <a:sym typeface="Open Sans"/>
              </a:defRPr>
            </a:lvl2pPr>
            <a:lvl3pPr lvl="2" rtl="0" algn="l">
              <a:buNone/>
              <a:defRPr>
                <a:latin typeface="Open Sans"/>
                <a:ea typeface="Open Sans"/>
                <a:cs typeface="Open Sans"/>
                <a:sym typeface="Open Sans"/>
              </a:defRPr>
            </a:lvl3pPr>
            <a:lvl4pPr lvl="3" rtl="0" algn="l">
              <a:buNone/>
              <a:defRPr>
                <a:latin typeface="Open Sans"/>
                <a:ea typeface="Open Sans"/>
                <a:cs typeface="Open Sans"/>
                <a:sym typeface="Open Sans"/>
              </a:defRPr>
            </a:lvl4pPr>
            <a:lvl5pPr lvl="4" rtl="0" algn="l">
              <a:buNone/>
              <a:defRPr>
                <a:latin typeface="Open Sans"/>
                <a:ea typeface="Open Sans"/>
                <a:cs typeface="Open Sans"/>
                <a:sym typeface="Open Sans"/>
              </a:defRPr>
            </a:lvl5pPr>
            <a:lvl6pPr lvl="5" rtl="0" algn="l">
              <a:buNone/>
              <a:defRPr>
                <a:latin typeface="Open Sans"/>
                <a:ea typeface="Open Sans"/>
                <a:cs typeface="Open Sans"/>
                <a:sym typeface="Open Sans"/>
              </a:defRPr>
            </a:lvl6pPr>
            <a:lvl7pPr lvl="6" rtl="0" algn="l">
              <a:buNone/>
              <a:defRPr>
                <a:latin typeface="Open Sans"/>
                <a:ea typeface="Open Sans"/>
                <a:cs typeface="Open Sans"/>
                <a:sym typeface="Open Sans"/>
              </a:defRPr>
            </a:lvl7pPr>
            <a:lvl8pPr lvl="7" rtl="0" algn="l">
              <a:buNone/>
              <a:defRPr>
                <a:latin typeface="Open Sans"/>
                <a:ea typeface="Open Sans"/>
                <a:cs typeface="Open Sans"/>
                <a:sym typeface="Open Sans"/>
              </a:defRPr>
            </a:lvl8pPr>
            <a:lvl9pPr lvl="8" rtl="0" algn="l">
              <a:buNone/>
              <a:defRPr>
                <a:latin typeface="Open Sans"/>
                <a:ea typeface="Open Sans"/>
                <a:cs typeface="Open Sans"/>
                <a:sym typeface="Open Sans"/>
              </a:defRPr>
            </a:lvl9pPr>
          </a:lstStyle>
          <a:p>
            <a:pPr indent="0" lvl="0" marL="0" rtl="0" algn="l">
              <a:spcBef>
                <a:spcPts val="0"/>
              </a:spcBef>
              <a:spcAft>
                <a:spcPts val="0"/>
              </a:spcAft>
              <a:buNone/>
            </a:pPr>
            <a:r>
              <a:rPr lang="en"/>
              <a:t>Slide </a:t>
            </a:r>
            <a:fld id="{00000000-1234-1234-1234-123412341234}" type="slidenum">
              <a:rPr lang="en"/>
              <a:t>‹#›</a:t>
            </a:fld>
            <a:endParaRPr/>
          </a:p>
        </p:txBody>
      </p:sp>
      <p:pic>
        <p:nvPicPr>
          <p:cNvPr id="55" name="Google Shape;55;p8"/>
          <p:cNvPicPr preferRelativeResize="0"/>
          <p:nvPr/>
        </p:nvPicPr>
        <p:blipFill>
          <a:blip r:embed="rId2">
            <a:alphaModFix/>
          </a:blip>
          <a:stretch>
            <a:fillRect/>
          </a:stretch>
        </p:blipFill>
        <p:spPr>
          <a:xfrm>
            <a:off x="6686025" y="4855963"/>
            <a:ext cx="2387149" cy="212150"/>
          </a:xfrm>
          <a:prstGeom prst="rect">
            <a:avLst/>
          </a:prstGeom>
          <a:noFill/>
          <a:ln>
            <a:noFill/>
          </a:ln>
        </p:spPr>
      </p:pic>
      <p:pic>
        <p:nvPicPr>
          <p:cNvPr id="56" name="Google Shape;56;p8"/>
          <p:cNvPicPr preferRelativeResize="0"/>
          <p:nvPr/>
        </p:nvPicPr>
        <p:blipFill rotWithShape="1">
          <a:blip r:embed="rId3">
            <a:alphaModFix/>
          </a:blip>
          <a:srcRect b="0" l="0" r="76595" t="0"/>
          <a:stretch/>
        </p:blipFill>
        <p:spPr>
          <a:xfrm>
            <a:off x="76200" y="4771075"/>
            <a:ext cx="697125" cy="372325"/>
          </a:xfrm>
          <a:prstGeom prst="rect">
            <a:avLst/>
          </a:prstGeom>
          <a:noFill/>
          <a:ln>
            <a:noFill/>
          </a:ln>
        </p:spPr>
      </p:pic>
      <p:sp>
        <p:nvSpPr>
          <p:cNvPr id="57" name="Google Shape;57;p8"/>
          <p:cNvSpPr txBox="1"/>
          <p:nvPr>
            <p:ph idx="1" type="subTitle"/>
          </p:nvPr>
        </p:nvSpPr>
        <p:spPr>
          <a:xfrm>
            <a:off x="437250" y="2544100"/>
            <a:ext cx="4022100" cy="522300"/>
          </a:xfrm>
          <a:prstGeom prst="rect">
            <a:avLst/>
          </a:prstGeom>
        </p:spPr>
        <p:txBody>
          <a:bodyPr anchorCtr="0" anchor="ctr" bIns="91425" lIns="91425" spcFirstLastPara="1" rIns="91425" wrap="square" tIns="91425">
            <a:normAutofit/>
          </a:bodyPr>
          <a:lstStyle>
            <a:lvl1pPr lvl="0" rtl="0">
              <a:spcBef>
                <a:spcPts val="0"/>
              </a:spcBef>
              <a:spcAft>
                <a:spcPts val="0"/>
              </a:spcAft>
              <a:buSzPts val="1700"/>
              <a:buNone/>
              <a:defRPr sz="1700"/>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 name="Shape 58"/>
        <p:cNvGrpSpPr/>
        <p:nvPr/>
      </p:nvGrpSpPr>
      <p:grpSpPr>
        <a:xfrm>
          <a:off x="0" y="0"/>
          <a:ext cx="0" cy="0"/>
          <a:chOff x="0" y="0"/>
          <a:chExt cx="0" cy="0"/>
        </a:xfrm>
      </p:grpSpPr>
      <p:sp>
        <p:nvSpPr>
          <p:cNvPr id="59" name="Google Shape;5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A6192E"/>
              </a:buClr>
              <a:buSzPts val="3900"/>
              <a:buFont typeface="Lora Medium"/>
              <a:buNone/>
              <a:defRPr sz="3900">
                <a:solidFill>
                  <a:srgbClr val="A6192E"/>
                </a:solidFill>
                <a:latin typeface="Lora Medium"/>
                <a:ea typeface="Lora Medium"/>
                <a:cs typeface="Lora Medium"/>
                <a:sym typeface="Lora Medium"/>
              </a:defRPr>
            </a:lvl1pPr>
            <a:lvl2pPr lvl="1" algn="ctr">
              <a:spcBef>
                <a:spcPts val="0"/>
              </a:spcBef>
              <a:spcAft>
                <a:spcPts val="0"/>
              </a:spcAft>
              <a:buClr>
                <a:srgbClr val="A6192E"/>
              </a:buClr>
              <a:buSzPts val="3900"/>
              <a:buFont typeface="Lora Medium"/>
              <a:buNone/>
              <a:defRPr sz="3900">
                <a:solidFill>
                  <a:srgbClr val="A6192E"/>
                </a:solidFill>
                <a:latin typeface="Lora Medium"/>
                <a:ea typeface="Lora Medium"/>
                <a:cs typeface="Lora Medium"/>
                <a:sym typeface="Lora Medium"/>
              </a:defRPr>
            </a:lvl2pPr>
            <a:lvl3pPr lvl="2" algn="ctr">
              <a:spcBef>
                <a:spcPts val="0"/>
              </a:spcBef>
              <a:spcAft>
                <a:spcPts val="0"/>
              </a:spcAft>
              <a:buClr>
                <a:srgbClr val="A6192E"/>
              </a:buClr>
              <a:buSzPts val="3900"/>
              <a:buFont typeface="Lora Medium"/>
              <a:buNone/>
              <a:defRPr sz="3900">
                <a:solidFill>
                  <a:srgbClr val="A6192E"/>
                </a:solidFill>
                <a:latin typeface="Lora Medium"/>
                <a:ea typeface="Lora Medium"/>
                <a:cs typeface="Lora Medium"/>
                <a:sym typeface="Lora Medium"/>
              </a:defRPr>
            </a:lvl3pPr>
            <a:lvl4pPr lvl="3" algn="ctr">
              <a:spcBef>
                <a:spcPts val="0"/>
              </a:spcBef>
              <a:spcAft>
                <a:spcPts val="0"/>
              </a:spcAft>
              <a:buClr>
                <a:srgbClr val="A6192E"/>
              </a:buClr>
              <a:buSzPts val="3900"/>
              <a:buFont typeface="Lora Medium"/>
              <a:buNone/>
              <a:defRPr sz="3900">
                <a:solidFill>
                  <a:srgbClr val="A6192E"/>
                </a:solidFill>
                <a:latin typeface="Lora Medium"/>
                <a:ea typeface="Lora Medium"/>
                <a:cs typeface="Lora Medium"/>
                <a:sym typeface="Lora Medium"/>
              </a:defRPr>
            </a:lvl4pPr>
            <a:lvl5pPr lvl="4" algn="ctr">
              <a:spcBef>
                <a:spcPts val="0"/>
              </a:spcBef>
              <a:spcAft>
                <a:spcPts val="0"/>
              </a:spcAft>
              <a:buClr>
                <a:srgbClr val="A6192E"/>
              </a:buClr>
              <a:buSzPts val="3900"/>
              <a:buFont typeface="Lora Medium"/>
              <a:buNone/>
              <a:defRPr sz="3900">
                <a:solidFill>
                  <a:srgbClr val="A6192E"/>
                </a:solidFill>
                <a:latin typeface="Lora Medium"/>
                <a:ea typeface="Lora Medium"/>
                <a:cs typeface="Lora Medium"/>
                <a:sym typeface="Lora Medium"/>
              </a:defRPr>
            </a:lvl5pPr>
            <a:lvl6pPr lvl="5" algn="ctr">
              <a:spcBef>
                <a:spcPts val="0"/>
              </a:spcBef>
              <a:spcAft>
                <a:spcPts val="0"/>
              </a:spcAft>
              <a:buClr>
                <a:srgbClr val="A6192E"/>
              </a:buClr>
              <a:buSzPts val="3900"/>
              <a:buFont typeface="Lora Medium"/>
              <a:buNone/>
              <a:defRPr sz="3900">
                <a:solidFill>
                  <a:srgbClr val="A6192E"/>
                </a:solidFill>
                <a:latin typeface="Lora Medium"/>
                <a:ea typeface="Lora Medium"/>
                <a:cs typeface="Lora Medium"/>
                <a:sym typeface="Lora Medium"/>
              </a:defRPr>
            </a:lvl6pPr>
            <a:lvl7pPr lvl="6" algn="ctr">
              <a:spcBef>
                <a:spcPts val="0"/>
              </a:spcBef>
              <a:spcAft>
                <a:spcPts val="0"/>
              </a:spcAft>
              <a:buClr>
                <a:srgbClr val="A6192E"/>
              </a:buClr>
              <a:buSzPts val="3900"/>
              <a:buFont typeface="Lora Medium"/>
              <a:buNone/>
              <a:defRPr sz="3900">
                <a:solidFill>
                  <a:srgbClr val="A6192E"/>
                </a:solidFill>
                <a:latin typeface="Lora Medium"/>
                <a:ea typeface="Lora Medium"/>
                <a:cs typeface="Lora Medium"/>
                <a:sym typeface="Lora Medium"/>
              </a:defRPr>
            </a:lvl7pPr>
            <a:lvl8pPr lvl="7" algn="ctr">
              <a:spcBef>
                <a:spcPts val="0"/>
              </a:spcBef>
              <a:spcAft>
                <a:spcPts val="0"/>
              </a:spcAft>
              <a:buClr>
                <a:srgbClr val="A6192E"/>
              </a:buClr>
              <a:buSzPts val="3900"/>
              <a:buFont typeface="Lora Medium"/>
              <a:buNone/>
              <a:defRPr sz="3900">
                <a:solidFill>
                  <a:srgbClr val="A6192E"/>
                </a:solidFill>
                <a:latin typeface="Lora Medium"/>
                <a:ea typeface="Lora Medium"/>
                <a:cs typeface="Lora Medium"/>
                <a:sym typeface="Lora Medium"/>
              </a:defRPr>
            </a:lvl8pPr>
            <a:lvl9pPr lvl="8" algn="ctr">
              <a:spcBef>
                <a:spcPts val="0"/>
              </a:spcBef>
              <a:spcAft>
                <a:spcPts val="0"/>
              </a:spcAft>
              <a:buClr>
                <a:srgbClr val="A6192E"/>
              </a:buClr>
              <a:buSzPts val="3900"/>
              <a:buFont typeface="Lora Medium"/>
              <a:buNone/>
              <a:defRPr sz="3900">
                <a:solidFill>
                  <a:srgbClr val="A6192E"/>
                </a:solidFill>
                <a:latin typeface="Lora Medium"/>
                <a:ea typeface="Lora Medium"/>
                <a:cs typeface="Lora Medium"/>
                <a:sym typeface="Lora Medium"/>
              </a:defRPr>
            </a:lvl9pPr>
          </a:lstStyle>
          <a:p/>
        </p:txBody>
      </p:sp>
      <p:sp>
        <p:nvSpPr>
          <p:cNvPr id="61" name="Google Shape;61;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1pPr>
            <a:lvl2pPr lvl="1" algn="ctr">
              <a:lnSpc>
                <a:spcPct val="100000"/>
              </a:lnSpc>
              <a:spcBef>
                <a:spcPts val="0"/>
              </a:spcBef>
              <a:spcAft>
                <a:spcPts val="0"/>
              </a:spcAft>
              <a:buSzPts val="1800"/>
              <a:buFont typeface="Open Sans Medium"/>
              <a:buNone/>
              <a:defRPr sz="1800">
                <a:latin typeface="Open Sans Medium"/>
                <a:ea typeface="Open Sans Medium"/>
                <a:cs typeface="Open Sans Medium"/>
                <a:sym typeface="Open Sans Medium"/>
              </a:defRPr>
            </a:lvl2pPr>
            <a:lvl3pPr lvl="2" algn="ctr">
              <a:lnSpc>
                <a:spcPct val="100000"/>
              </a:lnSpc>
              <a:spcBef>
                <a:spcPts val="0"/>
              </a:spcBef>
              <a:spcAft>
                <a:spcPts val="0"/>
              </a:spcAft>
              <a:buSzPts val="1800"/>
              <a:buFont typeface="Open Sans Medium"/>
              <a:buNone/>
              <a:defRPr sz="1800">
                <a:latin typeface="Open Sans Medium"/>
                <a:ea typeface="Open Sans Medium"/>
                <a:cs typeface="Open Sans Medium"/>
                <a:sym typeface="Open Sans Medium"/>
              </a:defRPr>
            </a:lvl3pPr>
            <a:lvl4pPr lvl="3" algn="ctr">
              <a:lnSpc>
                <a:spcPct val="100000"/>
              </a:lnSpc>
              <a:spcBef>
                <a:spcPts val="0"/>
              </a:spcBef>
              <a:spcAft>
                <a:spcPts val="0"/>
              </a:spcAft>
              <a:buSzPts val="1800"/>
              <a:buFont typeface="Open Sans Medium"/>
              <a:buNone/>
              <a:defRPr sz="1800">
                <a:latin typeface="Open Sans Medium"/>
                <a:ea typeface="Open Sans Medium"/>
                <a:cs typeface="Open Sans Medium"/>
                <a:sym typeface="Open Sans Medium"/>
              </a:defRPr>
            </a:lvl4pPr>
            <a:lvl5pPr lvl="4" algn="ctr">
              <a:lnSpc>
                <a:spcPct val="100000"/>
              </a:lnSpc>
              <a:spcBef>
                <a:spcPts val="0"/>
              </a:spcBef>
              <a:spcAft>
                <a:spcPts val="0"/>
              </a:spcAft>
              <a:buSzPts val="1800"/>
              <a:buFont typeface="Open Sans Medium"/>
              <a:buNone/>
              <a:defRPr sz="1800">
                <a:latin typeface="Open Sans Medium"/>
                <a:ea typeface="Open Sans Medium"/>
                <a:cs typeface="Open Sans Medium"/>
                <a:sym typeface="Open Sans Medium"/>
              </a:defRPr>
            </a:lvl5pPr>
            <a:lvl6pPr lvl="5" algn="ctr">
              <a:lnSpc>
                <a:spcPct val="100000"/>
              </a:lnSpc>
              <a:spcBef>
                <a:spcPts val="0"/>
              </a:spcBef>
              <a:spcAft>
                <a:spcPts val="0"/>
              </a:spcAft>
              <a:buSzPts val="1800"/>
              <a:buFont typeface="Open Sans Medium"/>
              <a:buNone/>
              <a:defRPr sz="1800">
                <a:latin typeface="Open Sans Medium"/>
                <a:ea typeface="Open Sans Medium"/>
                <a:cs typeface="Open Sans Medium"/>
                <a:sym typeface="Open Sans Medium"/>
              </a:defRPr>
            </a:lvl6pPr>
            <a:lvl7pPr lvl="6" algn="ctr">
              <a:lnSpc>
                <a:spcPct val="100000"/>
              </a:lnSpc>
              <a:spcBef>
                <a:spcPts val="0"/>
              </a:spcBef>
              <a:spcAft>
                <a:spcPts val="0"/>
              </a:spcAft>
              <a:buSzPts val="1800"/>
              <a:buFont typeface="Open Sans Medium"/>
              <a:buNone/>
              <a:defRPr sz="1800">
                <a:latin typeface="Open Sans Medium"/>
                <a:ea typeface="Open Sans Medium"/>
                <a:cs typeface="Open Sans Medium"/>
                <a:sym typeface="Open Sans Medium"/>
              </a:defRPr>
            </a:lvl7pPr>
            <a:lvl8pPr lvl="7" algn="ctr">
              <a:lnSpc>
                <a:spcPct val="100000"/>
              </a:lnSpc>
              <a:spcBef>
                <a:spcPts val="0"/>
              </a:spcBef>
              <a:spcAft>
                <a:spcPts val="0"/>
              </a:spcAft>
              <a:buSzPts val="1800"/>
              <a:buFont typeface="Open Sans Medium"/>
              <a:buNone/>
              <a:defRPr sz="1800">
                <a:latin typeface="Open Sans Medium"/>
                <a:ea typeface="Open Sans Medium"/>
                <a:cs typeface="Open Sans Medium"/>
                <a:sym typeface="Open Sans Medium"/>
              </a:defRPr>
            </a:lvl8pPr>
            <a:lvl9pPr lvl="8" algn="ctr">
              <a:lnSpc>
                <a:spcPct val="100000"/>
              </a:lnSpc>
              <a:spcBef>
                <a:spcPts val="0"/>
              </a:spcBef>
              <a:spcAft>
                <a:spcPts val="0"/>
              </a:spcAft>
              <a:buSzPts val="1800"/>
              <a:buFont typeface="Open Sans Medium"/>
              <a:buNone/>
              <a:defRPr sz="1800">
                <a:latin typeface="Open Sans Medium"/>
                <a:ea typeface="Open Sans Medium"/>
                <a:cs typeface="Open Sans Medium"/>
                <a:sym typeface="Open Sans Medium"/>
              </a:defRPr>
            </a:lvl9pPr>
          </a:lstStyle>
          <a:p/>
        </p:txBody>
      </p:sp>
      <p:sp>
        <p:nvSpPr>
          <p:cNvPr id="62" name="Google Shape;62;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rgbClr val="002B49"/>
              </a:buClr>
              <a:buSzPts val="1400"/>
              <a:buFont typeface="Open Sans Medium"/>
              <a:buChar char="●"/>
              <a:defRPr sz="1400">
                <a:solidFill>
                  <a:srgbClr val="002B49"/>
                </a:solidFill>
                <a:latin typeface="Open Sans Medium"/>
                <a:ea typeface="Open Sans Medium"/>
                <a:cs typeface="Open Sans Medium"/>
                <a:sym typeface="Open Sans Medium"/>
              </a:defRPr>
            </a:lvl1pPr>
            <a:lvl2pPr indent="-304800" lvl="1" marL="914400">
              <a:spcBef>
                <a:spcPts val="0"/>
              </a:spcBef>
              <a:spcAft>
                <a:spcPts val="0"/>
              </a:spcAft>
              <a:buClr>
                <a:srgbClr val="002B49"/>
              </a:buClr>
              <a:buSzPts val="1200"/>
              <a:buFont typeface="Open Sans Medium"/>
              <a:buChar char="○"/>
              <a:defRPr sz="1200">
                <a:solidFill>
                  <a:srgbClr val="002B49"/>
                </a:solidFill>
                <a:latin typeface="Open Sans Medium"/>
                <a:ea typeface="Open Sans Medium"/>
                <a:cs typeface="Open Sans Medium"/>
                <a:sym typeface="Open Sans Medium"/>
              </a:defRPr>
            </a:lvl2pPr>
            <a:lvl3pPr indent="-304800" lvl="2" marL="1371600">
              <a:spcBef>
                <a:spcPts val="0"/>
              </a:spcBef>
              <a:spcAft>
                <a:spcPts val="0"/>
              </a:spcAft>
              <a:buClr>
                <a:srgbClr val="002B49"/>
              </a:buClr>
              <a:buSzPts val="1200"/>
              <a:buFont typeface="Open Sans Medium"/>
              <a:buChar char="■"/>
              <a:defRPr sz="1200">
                <a:solidFill>
                  <a:srgbClr val="002B49"/>
                </a:solidFill>
                <a:latin typeface="Open Sans Medium"/>
                <a:ea typeface="Open Sans Medium"/>
                <a:cs typeface="Open Sans Medium"/>
                <a:sym typeface="Open Sans Medium"/>
              </a:defRPr>
            </a:lvl3pPr>
            <a:lvl4pPr indent="-304800" lvl="3" marL="1828800">
              <a:spcBef>
                <a:spcPts val="0"/>
              </a:spcBef>
              <a:spcAft>
                <a:spcPts val="0"/>
              </a:spcAft>
              <a:buClr>
                <a:srgbClr val="002B49"/>
              </a:buClr>
              <a:buSzPts val="1200"/>
              <a:buFont typeface="Open Sans Medium"/>
              <a:buChar char="●"/>
              <a:defRPr sz="1200">
                <a:solidFill>
                  <a:srgbClr val="002B49"/>
                </a:solidFill>
                <a:latin typeface="Open Sans Medium"/>
                <a:ea typeface="Open Sans Medium"/>
                <a:cs typeface="Open Sans Medium"/>
                <a:sym typeface="Open Sans Medium"/>
              </a:defRPr>
            </a:lvl4pPr>
            <a:lvl5pPr indent="-304800" lvl="4" marL="2286000">
              <a:spcBef>
                <a:spcPts val="0"/>
              </a:spcBef>
              <a:spcAft>
                <a:spcPts val="0"/>
              </a:spcAft>
              <a:buClr>
                <a:srgbClr val="002B49"/>
              </a:buClr>
              <a:buSzPts val="1200"/>
              <a:buFont typeface="Open Sans Medium"/>
              <a:buChar char="○"/>
              <a:defRPr sz="1200">
                <a:solidFill>
                  <a:srgbClr val="002B49"/>
                </a:solidFill>
                <a:latin typeface="Open Sans Medium"/>
                <a:ea typeface="Open Sans Medium"/>
                <a:cs typeface="Open Sans Medium"/>
                <a:sym typeface="Open Sans Medium"/>
              </a:defRPr>
            </a:lvl5pPr>
            <a:lvl6pPr indent="-304800" lvl="5" marL="2743200">
              <a:spcBef>
                <a:spcPts val="0"/>
              </a:spcBef>
              <a:spcAft>
                <a:spcPts val="0"/>
              </a:spcAft>
              <a:buClr>
                <a:srgbClr val="002B49"/>
              </a:buClr>
              <a:buSzPts val="1200"/>
              <a:buFont typeface="Open Sans Medium"/>
              <a:buChar char="■"/>
              <a:defRPr sz="1200">
                <a:solidFill>
                  <a:srgbClr val="002B49"/>
                </a:solidFill>
                <a:latin typeface="Open Sans Medium"/>
                <a:ea typeface="Open Sans Medium"/>
                <a:cs typeface="Open Sans Medium"/>
                <a:sym typeface="Open Sans Medium"/>
              </a:defRPr>
            </a:lvl6pPr>
            <a:lvl7pPr indent="-304800" lvl="6" marL="3200400">
              <a:spcBef>
                <a:spcPts val="0"/>
              </a:spcBef>
              <a:spcAft>
                <a:spcPts val="0"/>
              </a:spcAft>
              <a:buClr>
                <a:srgbClr val="002B49"/>
              </a:buClr>
              <a:buSzPts val="1200"/>
              <a:buFont typeface="Open Sans Medium"/>
              <a:buChar char="●"/>
              <a:defRPr sz="1200">
                <a:solidFill>
                  <a:srgbClr val="002B49"/>
                </a:solidFill>
                <a:latin typeface="Open Sans Medium"/>
                <a:ea typeface="Open Sans Medium"/>
                <a:cs typeface="Open Sans Medium"/>
                <a:sym typeface="Open Sans Medium"/>
              </a:defRPr>
            </a:lvl7pPr>
            <a:lvl8pPr indent="-304800" lvl="7" marL="3657600">
              <a:spcBef>
                <a:spcPts val="0"/>
              </a:spcBef>
              <a:spcAft>
                <a:spcPts val="0"/>
              </a:spcAft>
              <a:buClr>
                <a:srgbClr val="002B49"/>
              </a:buClr>
              <a:buSzPts val="1200"/>
              <a:buFont typeface="Open Sans Medium"/>
              <a:buChar char="○"/>
              <a:defRPr sz="1200">
                <a:solidFill>
                  <a:srgbClr val="002B49"/>
                </a:solidFill>
                <a:latin typeface="Open Sans Medium"/>
                <a:ea typeface="Open Sans Medium"/>
                <a:cs typeface="Open Sans Medium"/>
                <a:sym typeface="Open Sans Medium"/>
              </a:defRPr>
            </a:lvl8pPr>
            <a:lvl9pPr indent="-304800" lvl="8" marL="4114800">
              <a:spcBef>
                <a:spcPts val="0"/>
              </a:spcBef>
              <a:spcAft>
                <a:spcPts val="0"/>
              </a:spcAft>
              <a:buClr>
                <a:srgbClr val="002B49"/>
              </a:buClr>
              <a:buSzPts val="1200"/>
              <a:buFont typeface="Open Sans Medium"/>
              <a:buChar char="■"/>
              <a:defRPr sz="1200">
                <a:solidFill>
                  <a:srgbClr val="002B49"/>
                </a:solidFill>
                <a:latin typeface="Open Sans Medium"/>
                <a:ea typeface="Open Sans Medium"/>
                <a:cs typeface="Open Sans Medium"/>
                <a:sym typeface="Open Sans Medium"/>
              </a:defRPr>
            </a:lvl9pPr>
          </a:lstStyle>
          <a:p/>
        </p:txBody>
      </p:sp>
      <p:sp>
        <p:nvSpPr>
          <p:cNvPr id="63" name="Google Shape;63;p9"/>
          <p:cNvSpPr/>
          <p:nvPr/>
        </p:nvSpPr>
        <p:spPr>
          <a:xfrm>
            <a:off x="0" y="4792700"/>
            <a:ext cx="9144000" cy="35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9"/>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lvl1pPr lvl="0" rtl="0" algn="l">
              <a:buNone/>
              <a:defRPr>
                <a:latin typeface="Open Sans"/>
                <a:ea typeface="Open Sans"/>
                <a:cs typeface="Open Sans"/>
                <a:sym typeface="Open Sans"/>
              </a:defRPr>
            </a:lvl1pPr>
            <a:lvl2pPr lvl="1" rtl="0" algn="l">
              <a:buNone/>
              <a:defRPr>
                <a:latin typeface="Open Sans"/>
                <a:ea typeface="Open Sans"/>
                <a:cs typeface="Open Sans"/>
                <a:sym typeface="Open Sans"/>
              </a:defRPr>
            </a:lvl2pPr>
            <a:lvl3pPr lvl="2" rtl="0" algn="l">
              <a:buNone/>
              <a:defRPr>
                <a:latin typeface="Open Sans"/>
                <a:ea typeface="Open Sans"/>
                <a:cs typeface="Open Sans"/>
                <a:sym typeface="Open Sans"/>
              </a:defRPr>
            </a:lvl3pPr>
            <a:lvl4pPr lvl="3" rtl="0" algn="l">
              <a:buNone/>
              <a:defRPr>
                <a:latin typeface="Open Sans"/>
                <a:ea typeface="Open Sans"/>
                <a:cs typeface="Open Sans"/>
                <a:sym typeface="Open Sans"/>
              </a:defRPr>
            </a:lvl4pPr>
            <a:lvl5pPr lvl="4" rtl="0" algn="l">
              <a:buNone/>
              <a:defRPr>
                <a:latin typeface="Open Sans"/>
                <a:ea typeface="Open Sans"/>
                <a:cs typeface="Open Sans"/>
                <a:sym typeface="Open Sans"/>
              </a:defRPr>
            </a:lvl5pPr>
            <a:lvl6pPr lvl="5" rtl="0" algn="l">
              <a:buNone/>
              <a:defRPr>
                <a:latin typeface="Open Sans"/>
                <a:ea typeface="Open Sans"/>
                <a:cs typeface="Open Sans"/>
                <a:sym typeface="Open Sans"/>
              </a:defRPr>
            </a:lvl6pPr>
            <a:lvl7pPr lvl="6" rtl="0" algn="l">
              <a:buNone/>
              <a:defRPr>
                <a:latin typeface="Open Sans"/>
                <a:ea typeface="Open Sans"/>
                <a:cs typeface="Open Sans"/>
                <a:sym typeface="Open Sans"/>
              </a:defRPr>
            </a:lvl7pPr>
            <a:lvl8pPr lvl="7" rtl="0" algn="l">
              <a:buNone/>
              <a:defRPr>
                <a:latin typeface="Open Sans"/>
                <a:ea typeface="Open Sans"/>
                <a:cs typeface="Open Sans"/>
                <a:sym typeface="Open Sans"/>
              </a:defRPr>
            </a:lvl8pPr>
            <a:lvl9pPr lvl="8" rtl="0" algn="l">
              <a:buNone/>
              <a:defRPr>
                <a:latin typeface="Open Sans"/>
                <a:ea typeface="Open Sans"/>
                <a:cs typeface="Open Sans"/>
                <a:sym typeface="Open Sans"/>
              </a:defRPr>
            </a:lvl9pPr>
          </a:lstStyle>
          <a:p>
            <a:pPr indent="0" lvl="0" marL="0" rtl="0" algn="l">
              <a:spcBef>
                <a:spcPts val="0"/>
              </a:spcBef>
              <a:spcAft>
                <a:spcPts val="0"/>
              </a:spcAft>
              <a:buNone/>
            </a:pPr>
            <a:r>
              <a:rPr lang="en"/>
              <a:t>Slide </a:t>
            </a:r>
            <a:fld id="{00000000-1234-1234-1234-123412341234}" type="slidenum">
              <a:rPr lang="en"/>
              <a:t>‹#›</a:t>
            </a:fld>
            <a:endParaRPr/>
          </a:p>
        </p:txBody>
      </p:sp>
      <p:pic>
        <p:nvPicPr>
          <p:cNvPr id="65" name="Google Shape;65;p9"/>
          <p:cNvPicPr preferRelativeResize="0"/>
          <p:nvPr/>
        </p:nvPicPr>
        <p:blipFill>
          <a:blip r:embed="rId2">
            <a:alphaModFix/>
          </a:blip>
          <a:stretch>
            <a:fillRect/>
          </a:stretch>
        </p:blipFill>
        <p:spPr>
          <a:xfrm>
            <a:off x="6686025" y="4855963"/>
            <a:ext cx="2387149" cy="212150"/>
          </a:xfrm>
          <a:prstGeom prst="rect">
            <a:avLst/>
          </a:prstGeom>
          <a:noFill/>
          <a:ln>
            <a:noFill/>
          </a:ln>
        </p:spPr>
      </p:pic>
      <p:pic>
        <p:nvPicPr>
          <p:cNvPr id="66" name="Google Shape;66;p9"/>
          <p:cNvPicPr preferRelativeResize="0"/>
          <p:nvPr/>
        </p:nvPicPr>
        <p:blipFill rotWithShape="1">
          <a:blip r:embed="rId3">
            <a:alphaModFix/>
          </a:blip>
          <a:srcRect b="0" l="0" r="76595" t="0"/>
          <a:stretch/>
        </p:blipFill>
        <p:spPr>
          <a:xfrm>
            <a:off x="76200" y="4771075"/>
            <a:ext cx="697125" cy="3723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 name="Shape 67"/>
        <p:cNvGrpSpPr/>
        <p:nvPr/>
      </p:nvGrpSpPr>
      <p:grpSpPr>
        <a:xfrm>
          <a:off x="0" y="0"/>
          <a:ext cx="0" cy="0"/>
          <a:chOff x="0" y="0"/>
          <a:chExt cx="0" cy="0"/>
        </a:xfrm>
      </p:grpSpPr>
      <p:sp>
        <p:nvSpPr>
          <p:cNvPr id="68" name="Google Shape;68;p10"/>
          <p:cNvSpPr txBox="1"/>
          <p:nvPr>
            <p:ph idx="1" type="body"/>
          </p:nvPr>
        </p:nvSpPr>
        <p:spPr>
          <a:xfrm>
            <a:off x="311700" y="412942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Font typeface="Open Sans Medium"/>
              <a:buNone/>
              <a:defRPr>
                <a:latin typeface="Open Sans Medium"/>
                <a:ea typeface="Open Sans Medium"/>
                <a:cs typeface="Open Sans Medium"/>
                <a:sym typeface="Open Sans Medium"/>
              </a:defRPr>
            </a:lvl1pPr>
          </a:lstStyle>
          <a:p/>
        </p:txBody>
      </p:sp>
      <p:sp>
        <p:nvSpPr>
          <p:cNvPr id="69" name="Google Shape;69;p10"/>
          <p:cNvSpPr/>
          <p:nvPr/>
        </p:nvSpPr>
        <p:spPr>
          <a:xfrm>
            <a:off x="0" y="4792700"/>
            <a:ext cx="9144000" cy="35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0"/>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lvl1pPr lvl="0" rtl="0" algn="l">
              <a:buNone/>
              <a:defRPr>
                <a:latin typeface="Open Sans"/>
                <a:ea typeface="Open Sans"/>
                <a:cs typeface="Open Sans"/>
                <a:sym typeface="Open Sans"/>
              </a:defRPr>
            </a:lvl1pPr>
            <a:lvl2pPr lvl="1" rtl="0" algn="l">
              <a:buNone/>
              <a:defRPr>
                <a:latin typeface="Open Sans"/>
                <a:ea typeface="Open Sans"/>
                <a:cs typeface="Open Sans"/>
                <a:sym typeface="Open Sans"/>
              </a:defRPr>
            </a:lvl2pPr>
            <a:lvl3pPr lvl="2" rtl="0" algn="l">
              <a:buNone/>
              <a:defRPr>
                <a:latin typeface="Open Sans"/>
                <a:ea typeface="Open Sans"/>
                <a:cs typeface="Open Sans"/>
                <a:sym typeface="Open Sans"/>
              </a:defRPr>
            </a:lvl3pPr>
            <a:lvl4pPr lvl="3" rtl="0" algn="l">
              <a:buNone/>
              <a:defRPr>
                <a:latin typeface="Open Sans"/>
                <a:ea typeface="Open Sans"/>
                <a:cs typeface="Open Sans"/>
                <a:sym typeface="Open Sans"/>
              </a:defRPr>
            </a:lvl4pPr>
            <a:lvl5pPr lvl="4" rtl="0" algn="l">
              <a:buNone/>
              <a:defRPr>
                <a:latin typeface="Open Sans"/>
                <a:ea typeface="Open Sans"/>
                <a:cs typeface="Open Sans"/>
                <a:sym typeface="Open Sans"/>
              </a:defRPr>
            </a:lvl5pPr>
            <a:lvl6pPr lvl="5" rtl="0" algn="l">
              <a:buNone/>
              <a:defRPr>
                <a:latin typeface="Open Sans"/>
                <a:ea typeface="Open Sans"/>
                <a:cs typeface="Open Sans"/>
                <a:sym typeface="Open Sans"/>
              </a:defRPr>
            </a:lvl6pPr>
            <a:lvl7pPr lvl="6" rtl="0" algn="l">
              <a:buNone/>
              <a:defRPr>
                <a:latin typeface="Open Sans"/>
                <a:ea typeface="Open Sans"/>
                <a:cs typeface="Open Sans"/>
                <a:sym typeface="Open Sans"/>
              </a:defRPr>
            </a:lvl7pPr>
            <a:lvl8pPr lvl="7" rtl="0" algn="l">
              <a:buNone/>
              <a:defRPr>
                <a:latin typeface="Open Sans"/>
                <a:ea typeface="Open Sans"/>
                <a:cs typeface="Open Sans"/>
                <a:sym typeface="Open Sans"/>
              </a:defRPr>
            </a:lvl8pPr>
            <a:lvl9pPr lvl="8" rtl="0" algn="l">
              <a:buNone/>
              <a:defRPr>
                <a:latin typeface="Open Sans"/>
                <a:ea typeface="Open Sans"/>
                <a:cs typeface="Open Sans"/>
                <a:sym typeface="Open Sans"/>
              </a:defRPr>
            </a:lvl9pPr>
          </a:lstStyle>
          <a:p>
            <a:pPr indent="0" lvl="0" marL="0" rtl="0" algn="l">
              <a:spcBef>
                <a:spcPts val="0"/>
              </a:spcBef>
              <a:spcAft>
                <a:spcPts val="0"/>
              </a:spcAft>
              <a:buNone/>
            </a:pPr>
            <a:r>
              <a:rPr lang="en"/>
              <a:t>Slide </a:t>
            </a:r>
            <a:fld id="{00000000-1234-1234-1234-123412341234}" type="slidenum">
              <a:rPr lang="en"/>
              <a:t>‹#›</a:t>
            </a:fld>
            <a:endParaRPr/>
          </a:p>
        </p:txBody>
      </p:sp>
      <p:pic>
        <p:nvPicPr>
          <p:cNvPr id="71" name="Google Shape;71;p10"/>
          <p:cNvPicPr preferRelativeResize="0"/>
          <p:nvPr/>
        </p:nvPicPr>
        <p:blipFill>
          <a:blip r:embed="rId2">
            <a:alphaModFix/>
          </a:blip>
          <a:stretch>
            <a:fillRect/>
          </a:stretch>
        </p:blipFill>
        <p:spPr>
          <a:xfrm>
            <a:off x="6686025" y="4855963"/>
            <a:ext cx="2387149" cy="212150"/>
          </a:xfrm>
          <a:prstGeom prst="rect">
            <a:avLst/>
          </a:prstGeom>
          <a:noFill/>
          <a:ln>
            <a:noFill/>
          </a:ln>
        </p:spPr>
      </p:pic>
      <p:pic>
        <p:nvPicPr>
          <p:cNvPr id="72" name="Google Shape;72;p10"/>
          <p:cNvPicPr preferRelativeResize="0"/>
          <p:nvPr/>
        </p:nvPicPr>
        <p:blipFill rotWithShape="1">
          <a:blip r:embed="rId3">
            <a:alphaModFix/>
          </a:blip>
          <a:srcRect b="0" l="0" r="76595" t="0"/>
          <a:stretch/>
        </p:blipFill>
        <p:spPr>
          <a:xfrm>
            <a:off x="76200" y="4771075"/>
            <a:ext cx="697125" cy="3723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002B49"/>
              </a:buClr>
              <a:buSzPts val="2800"/>
              <a:buFont typeface="Lora Medium"/>
              <a:buNone/>
              <a:defRPr sz="2800">
                <a:solidFill>
                  <a:srgbClr val="002B49"/>
                </a:solidFill>
                <a:latin typeface="Lora Medium"/>
                <a:ea typeface="Lora Medium"/>
                <a:cs typeface="Lora Medium"/>
                <a:sym typeface="Lora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drive.google.com/file/d/1k62kKGLamFPe870i_zj1uPhxmR7dOS4G/view" TargetMode="Externa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drive.google.com/file/d/1k1HwcBJ0gDPpyszn_xAPTXz5wfgvu2gP/view"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5.png"/><Relationship Id="rId4" Type="http://schemas.openxmlformats.org/officeDocument/2006/relationships/image" Target="../media/image28.png"/><Relationship Id="rId9" Type="http://schemas.openxmlformats.org/officeDocument/2006/relationships/image" Target="../media/image23.png"/><Relationship Id="rId5" Type="http://schemas.openxmlformats.org/officeDocument/2006/relationships/image" Target="../media/image13.png"/><Relationship Id="rId6" Type="http://schemas.openxmlformats.org/officeDocument/2006/relationships/image" Target="../media/image24.png"/><Relationship Id="rId7" Type="http://schemas.openxmlformats.org/officeDocument/2006/relationships/image" Target="../media/image27.png"/><Relationship Id="rId8"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23.png"/><Relationship Id="rId5" Type="http://schemas.openxmlformats.org/officeDocument/2006/relationships/image" Target="../media/image31.png"/><Relationship Id="rId6" Type="http://schemas.openxmlformats.org/officeDocument/2006/relationships/image" Target="../media/image24.png"/><Relationship Id="rId7" Type="http://schemas.openxmlformats.org/officeDocument/2006/relationships/image" Target="../media/image27.png"/><Relationship Id="rId8"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0.png"/><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drive.google.com/file/d/11PzuAFt2iNWr78wygWfHrP2mMTFlPFLI/view" TargetMode="External"/><Relationship Id="rId4" Type="http://schemas.openxmlformats.org/officeDocument/2006/relationships/image" Target="../media/image3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1.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2.png"/><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4.png"/><Relationship Id="rId4" Type="http://schemas.openxmlformats.org/officeDocument/2006/relationships/image" Target="../media/image38.png"/><Relationship Id="rId5" Type="http://schemas.openxmlformats.org/officeDocument/2006/relationships/image" Target="../media/image42.png"/><Relationship Id="rId6"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7.pn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7.png"/><Relationship Id="rId4" Type="http://schemas.openxmlformats.org/officeDocument/2006/relationships/image" Target="../media/image45.png"/><Relationship Id="rId5"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311700" y="1690250"/>
            <a:ext cx="8520600" cy="85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050"/>
              <a:t>Trajectory Optimization for Thermally-Actuated Soft Planar Robot Limbs</a:t>
            </a:r>
            <a:endParaRPr sz="3050"/>
          </a:p>
        </p:txBody>
      </p:sp>
      <p:sp>
        <p:nvSpPr>
          <p:cNvPr id="86" name="Google Shape;86;p13"/>
          <p:cNvSpPr txBox="1"/>
          <p:nvPr>
            <p:ph idx="1" type="subTitle"/>
          </p:nvPr>
        </p:nvSpPr>
        <p:spPr>
          <a:xfrm>
            <a:off x="550350" y="2878450"/>
            <a:ext cx="8043300" cy="574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900">
                <a:latin typeface="Lora Medium"/>
                <a:ea typeface="Lora Medium"/>
                <a:cs typeface="Lora Medium"/>
                <a:sym typeface="Lora Medium"/>
              </a:rPr>
              <a:t>Anthony Wertz (me), Andrew P. Sabelhaus, Carmel Majidi</a:t>
            </a:r>
            <a:endParaRPr sz="1900">
              <a:latin typeface="Lora Medium"/>
              <a:ea typeface="Lora Medium"/>
              <a:cs typeface="Lora Medium"/>
              <a:sym typeface="Lora Medium"/>
            </a:endParaRPr>
          </a:p>
        </p:txBody>
      </p:sp>
      <p:sp>
        <p:nvSpPr>
          <p:cNvPr id="87" name="Google Shape;87;p13"/>
          <p:cNvSpPr txBox="1"/>
          <p:nvPr>
            <p:ph idx="2" type="subTitle"/>
          </p:nvPr>
        </p:nvSpPr>
        <p:spPr>
          <a:xfrm>
            <a:off x="3642000" y="3453250"/>
            <a:ext cx="1860000" cy="441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300">
                <a:latin typeface="Lora"/>
                <a:ea typeface="Lora"/>
                <a:cs typeface="Lora"/>
                <a:sym typeface="Lora"/>
              </a:rPr>
              <a:t>April 22, 2022</a:t>
            </a:r>
            <a:endParaRPr sz="1300">
              <a:latin typeface="Lora"/>
              <a:ea typeface="Lora"/>
              <a:cs typeface="Lora"/>
              <a:sym typeface="Lora"/>
            </a:endParaRPr>
          </a:p>
        </p:txBody>
      </p:sp>
      <p:sp>
        <p:nvSpPr>
          <p:cNvPr id="88" name="Google Shape;88;p13"/>
          <p:cNvSpPr txBox="1"/>
          <p:nvPr>
            <p:ph idx="1" type="subTitle"/>
          </p:nvPr>
        </p:nvSpPr>
        <p:spPr>
          <a:xfrm>
            <a:off x="2223000" y="4263700"/>
            <a:ext cx="4698000" cy="71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Lora"/>
                <a:ea typeface="Lora"/>
                <a:cs typeface="Lora"/>
                <a:sym typeface="Lora"/>
              </a:rPr>
              <a:t>A. Wertz, A. P. Sabelhaus, and C. Majidi, “Trajectory optimization for thermally-actuated soft planar robot limbs,” in </a:t>
            </a:r>
            <a:r>
              <a:rPr i="1" lang="en" sz="1000">
                <a:solidFill>
                  <a:schemeClr val="dk1"/>
                </a:solidFill>
                <a:latin typeface="Lora"/>
                <a:ea typeface="Lora"/>
                <a:cs typeface="Lora"/>
                <a:sym typeface="Lora"/>
              </a:rPr>
              <a:t>IEEE 5th International Conference on Soft Robotics (RoboSoft)</a:t>
            </a:r>
            <a:r>
              <a:rPr lang="en" sz="1000">
                <a:solidFill>
                  <a:schemeClr val="dk1"/>
                </a:solidFill>
                <a:latin typeface="Lora"/>
                <a:ea typeface="Lora"/>
                <a:cs typeface="Lora"/>
                <a:sym typeface="Lora"/>
              </a:rPr>
              <a:t>. 2022.</a:t>
            </a:r>
            <a:endParaRPr sz="10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437250" y="1685492"/>
            <a:ext cx="8269500" cy="85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accent1"/>
                </a:solidFill>
              </a:rPr>
              <a:t>Dynamics Modeling</a:t>
            </a:r>
            <a:endParaRPr/>
          </a:p>
        </p:txBody>
      </p:sp>
      <p:sp>
        <p:nvSpPr>
          <p:cNvPr id="161" name="Google Shape;161;p22"/>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162" name="Google Shape;162;p22"/>
          <p:cNvSpPr txBox="1"/>
          <p:nvPr>
            <p:ph idx="1" type="subTitle"/>
          </p:nvPr>
        </p:nvSpPr>
        <p:spPr>
          <a:xfrm>
            <a:off x="437250" y="2544100"/>
            <a:ext cx="4022100" cy="5223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a:t>Continuum limb, Thermal actuator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Used typical rigid link manipulator model</a:t>
            </a:r>
            <a:endParaRPr/>
          </a:p>
          <a:p>
            <a:pPr indent="-304800" lvl="1" marL="914400" rtl="0" algn="l">
              <a:spcBef>
                <a:spcPts val="0"/>
              </a:spcBef>
              <a:spcAft>
                <a:spcPts val="0"/>
              </a:spcAft>
              <a:buSzPts val="1200"/>
              <a:buChar char="○"/>
            </a:pPr>
            <a:r>
              <a:rPr lang="en"/>
              <a:t>Alternatives exist, namely DER</a:t>
            </a:r>
            <a:endParaRPr/>
          </a:p>
          <a:p>
            <a:pPr indent="0" lvl="0" marL="0" rtl="0" algn="l">
              <a:spcBef>
                <a:spcPts val="1200"/>
              </a:spcBef>
              <a:spcAft>
                <a:spcPts val="0"/>
              </a:spcAft>
              <a:buNone/>
            </a:pPr>
            <a:r>
              <a:t/>
            </a:r>
            <a:endParaRPr>
              <a:solidFill>
                <a:srgbClr val="0000FF"/>
              </a:solidFill>
            </a:endParaRPr>
          </a:p>
          <a:p>
            <a:pPr indent="0" lvl="0" marL="914400" rtl="0" algn="l">
              <a:spcBef>
                <a:spcPts val="1200"/>
              </a:spcBef>
              <a:spcAft>
                <a:spcPts val="1200"/>
              </a:spcAft>
              <a:buNone/>
            </a:pPr>
            <a:r>
              <a:t/>
            </a:r>
            <a:endParaRPr>
              <a:solidFill>
                <a:srgbClr val="9900FF"/>
              </a:solidFill>
            </a:endParaRPr>
          </a:p>
        </p:txBody>
      </p:sp>
      <p:sp>
        <p:nvSpPr>
          <p:cNvPr id="168" name="Google Shape;168;p23"/>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169" name="Google Shape;16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chemeClr val="accent2"/>
                </a:solidFill>
              </a:rPr>
              <a:t>Continuum limb manipulator model</a:t>
            </a:r>
            <a:endParaRPr>
              <a:solidFill>
                <a:schemeClr val="accent2"/>
              </a:solidFill>
            </a:endParaRPr>
          </a:p>
          <a:p>
            <a:pPr indent="0" lvl="0" marL="0" rtl="0" algn="l">
              <a:spcBef>
                <a:spcPts val="0"/>
              </a:spcBef>
              <a:spcAft>
                <a:spcPts val="0"/>
              </a:spcAft>
              <a:buNone/>
            </a:pPr>
            <a:r>
              <a:t/>
            </a:r>
            <a:endParaRPr/>
          </a:p>
        </p:txBody>
      </p:sp>
      <p:pic>
        <p:nvPicPr>
          <p:cNvPr id="170" name="Google Shape;170;p23"/>
          <p:cNvPicPr preferRelativeResize="0"/>
          <p:nvPr/>
        </p:nvPicPr>
        <p:blipFill>
          <a:blip r:embed="rId3">
            <a:alphaModFix/>
          </a:blip>
          <a:stretch>
            <a:fillRect/>
          </a:stretch>
        </p:blipFill>
        <p:spPr>
          <a:xfrm>
            <a:off x="4714575" y="1533475"/>
            <a:ext cx="3638100" cy="2013275"/>
          </a:xfrm>
          <a:prstGeom prst="rect">
            <a:avLst/>
          </a:prstGeom>
          <a:noFill/>
          <a:ln>
            <a:noFill/>
          </a:ln>
        </p:spPr>
      </p:pic>
      <p:pic>
        <p:nvPicPr>
          <p:cNvPr id="171" name="Google Shape;171;p23"/>
          <p:cNvPicPr preferRelativeResize="0"/>
          <p:nvPr/>
        </p:nvPicPr>
        <p:blipFill>
          <a:blip r:embed="rId4">
            <a:alphaModFix/>
          </a:blip>
          <a:stretch>
            <a:fillRect/>
          </a:stretch>
        </p:blipFill>
        <p:spPr>
          <a:xfrm>
            <a:off x="871113" y="3371418"/>
            <a:ext cx="2728682" cy="3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Used typical rigid link manipulator model</a:t>
            </a:r>
            <a:endParaRPr/>
          </a:p>
          <a:p>
            <a:pPr indent="-304800" lvl="1" marL="914400" rtl="0" algn="l">
              <a:spcBef>
                <a:spcPts val="0"/>
              </a:spcBef>
              <a:spcAft>
                <a:spcPts val="0"/>
              </a:spcAft>
              <a:buSzPts val="1200"/>
              <a:buChar char="○"/>
            </a:pPr>
            <a:r>
              <a:rPr lang="en"/>
              <a:t>Alternatives exist, namely DER</a:t>
            </a:r>
            <a:endParaRPr/>
          </a:p>
          <a:p>
            <a:pPr indent="-317500" lvl="0" marL="457200" rtl="0" algn="l">
              <a:spcBef>
                <a:spcPts val="0"/>
              </a:spcBef>
              <a:spcAft>
                <a:spcPts val="0"/>
              </a:spcAft>
              <a:buSzPts val="1400"/>
              <a:buChar char="●"/>
            </a:pPr>
            <a:r>
              <a:rPr lang="en"/>
              <a:t>Added:</a:t>
            </a:r>
            <a:endParaRPr/>
          </a:p>
          <a:p>
            <a:pPr indent="-304800" lvl="1" marL="914400" rtl="0" algn="l">
              <a:spcBef>
                <a:spcPts val="0"/>
              </a:spcBef>
              <a:spcAft>
                <a:spcPts val="0"/>
              </a:spcAft>
              <a:buClr>
                <a:srgbClr val="0000FF"/>
              </a:buClr>
              <a:buSzPts val="1200"/>
              <a:buChar char="○"/>
            </a:pPr>
            <a:r>
              <a:rPr lang="en">
                <a:solidFill>
                  <a:srgbClr val="0000FF"/>
                </a:solidFill>
              </a:rPr>
              <a:t>Torsional spring at joints</a:t>
            </a:r>
            <a:endParaRPr>
              <a:solidFill>
                <a:srgbClr val="0000FF"/>
              </a:solidFill>
            </a:endParaRPr>
          </a:p>
          <a:p>
            <a:pPr indent="0" lvl="0" marL="914400" rtl="0" algn="l">
              <a:spcBef>
                <a:spcPts val="1200"/>
              </a:spcBef>
              <a:spcAft>
                <a:spcPts val="1200"/>
              </a:spcAft>
              <a:buNone/>
            </a:pPr>
            <a:r>
              <a:t/>
            </a:r>
            <a:endParaRPr>
              <a:solidFill>
                <a:srgbClr val="9900FF"/>
              </a:solidFill>
            </a:endParaRPr>
          </a:p>
        </p:txBody>
      </p:sp>
      <p:sp>
        <p:nvSpPr>
          <p:cNvPr id="177" name="Google Shape;177;p24"/>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178" name="Google Shape;17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chemeClr val="accent2"/>
                </a:solidFill>
              </a:rPr>
              <a:t>Continuum limb manipulator model</a:t>
            </a:r>
            <a:endParaRPr>
              <a:solidFill>
                <a:schemeClr val="accent2"/>
              </a:solidFill>
            </a:endParaRPr>
          </a:p>
          <a:p>
            <a:pPr indent="0" lvl="0" marL="0" rtl="0" algn="l">
              <a:spcBef>
                <a:spcPts val="0"/>
              </a:spcBef>
              <a:spcAft>
                <a:spcPts val="0"/>
              </a:spcAft>
              <a:buNone/>
            </a:pPr>
            <a:r>
              <a:t/>
            </a:r>
            <a:endParaRPr/>
          </a:p>
        </p:txBody>
      </p:sp>
      <p:pic>
        <p:nvPicPr>
          <p:cNvPr id="179" name="Google Shape;179;p24"/>
          <p:cNvPicPr preferRelativeResize="0"/>
          <p:nvPr/>
        </p:nvPicPr>
        <p:blipFill>
          <a:blip r:embed="rId3">
            <a:alphaModFix/>
          </a:blip>
          <a:stretch>
            <a:fillRect/>
          </a:stretch>
        </p:blipFill>
        <p:spPr>
          <a:xfrm>
            <a:off x="4714575" y="1533475"/>
            <a:ext cx="3638100" cy="2013275"/>
          </a:xfrm>
          <a:prstGeom prst="rect">
            <a:avLst/>
          </a:prstGeom>
          <a:noFill/>
          <a:ln>
            <a:noFill/>
          </a:ln>
        </p:spPr>
      </p:pic>
      <p:pic>
        <p:nvPicPr>
          <p:cNvPr id="180" name="Google Shape;180;p24"/>
          <p:cNvPicPr preferRelativeResize="0"/>
          <p:nvPr/>
        </p:nvPicPr>
        <p:blipFill>
          <a:blip r:embed="rId4">
            <a:alphaModFix/>
          </a:blip>
          <a:stretch>
            <a:fillRect/>
          </a:stretch>
        </p:blipFill>
        <p:spPr>
          <a:xfrm>
            <a:off x="871113" y="3371418"/>
            <a:ext cx="2728682" cy="338700"/>
          </a:xfrm>
          <a:prstGeom prst="rect">
            <a:avLst/>
          </a:prstGeom>
          <a:noFill/>
          <a:ln>
            <a:noFill/>
          </a:ln>
        </p:spPr>
      </p:pic>
      <p:sp>
        <p:nvSpPr>
          <p:cNvPr id="181" name="Google Shape;181;p24"/>
          <p:cNvSpPr/>
          <p:nvPr/>
        </p:nvSpPr>
        <p:spPr>
          <a:xfrm>
            <a:off x="2389177" y="3416397"/>
            <a:ext cx="256800" cy="2706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Used typical rigid link manipulator model</a:t>
            </a:r>
            <a:endParaRPr/>
          </a:p>
          <a:p>
            <a:pPr indent="-304800" lvl="1" marL="914400" rtl="0" algn="l">
              <a:spcBef>
                <a:spcPts val="0"/>
              </a:spcBef>
              <a:spcAft>
                <a:spcPts val="0"/>
              </a:spcAft>
              <a:buSzPts val="1200"/>
              <a:buChar char="○"/>
            </a:pPr>
            <a:r>
              <a:rPr lang="en"/>
              <a:t>Alternatives exist, namely DER</a:t>
            </a:r>
            <a:endParaRPr/>
          </a:p>
          <a:p>
            <a:pPr indent="-317500" lvl="0" marL="457200" rtl="0" algn="l">
              <a:spcBef>
                <a:spcPts val="0"/>
              </a:spcBef>
              <a:spcAft>
                <a:spcPts val="0"/>
              </a:spcAft>
              <a:buSzPts val="1400"/>
              <a:buChar char="●"/>
            </a:pPr>
            <a:r>
              <a:rPr lang="en"/>
              <a:t>Added:</a:t>
            </a:r>
            <a:endParaRPr/>
          </a:p>
          <a:p>
            <a:pPr indent="-304800" lvl="1" marL="914400" rtl="0" algn="l">
              <a:spcBef>
                <a:spcPts val="0"/>
              </a:spcBef>
              <a:spcAft>
                <a:spcPts val="0"/>
              </a:spcAft>
              <a:buClr>
                <a:srgbClr val="0000FF"/>
              </a:buClr>
              <a:buSzPts val="1200"/>
              <a:buChar char="○"/>
            </a:pPr>
            <a:r>
              <a:rPr lang="en">
                <a:solidFill>
                  <a:srgbClr val="0000FF"/>
                </a:solidFill>
              </a:rPr>
              <a:t>Torsional spring at joints</a:t>
            </a:r>
            <a:endParaRPr>
              <a:solidFill>
                <a:srgbClr val="0000FF"/>
              </a:solidFill>
            </a:endParaRPr>
          </a:p>
          <a:p>
            <a:pPr indent="-304800" lvl="1" marL="914400" rtl="0" algn="l">
              <a:spcBef>
                <a:spcPts val="0"/>
              </a:spcBef>
              <a:spcAft>
                <a:spcPts val="0"/>
              </a:spcAft>
              <a:buClr>
                <a:srgbClr val="FF0000"/>
              </a:buClr>
              <a:buSzPts val="1200"/>
              <a:buChar char="○"/>
            </a:pPr>
            <a:r>
              <a:rPr lang="en">
                <a:solidFill>
                  <a:srgbClr val="FF0000"/>
                </a:solidFill>
              </a:rPr>
              <a:t>Viscous damping</a:t>
            </a:r>
            <a:endParaRPr>
              <a:solidFill>
                <a:srgbClr val="FF0000"/>
              </a:solidFill>
            </a:endParaRPr>
          </a:p>
          <a:p>
            <a:pPr indent="0" lvl="0" marL="914400" rtl="0" algn="l">
              <a:spcBef>
                <a:spcPts val="1200"/>
              </a:spcBef>
              <a:spcAft>
                <a:spcPts val="1200"/>
              </a:spcAft>
              <a:buNone/>
            </a:pPr>
            <a:r>
              <a:t/>
            </a:r>
            <a:endParaRPr>
              <a:solidFill>
                <a:srgbClr val="9900FF"/>
              </a:solidFill>
            </a:endParaRPr>
          </a:p>
        </p:txBody>
      </p:sp>
      <p:sp>
        <p:nvSpPr>
          <p:cNvPr id="187" name="Google Shape;187;p25"/>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188" name="Google Shape;18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chemeClr val="accent2"/>
                </a:solidFill>
              </a:rPr>
              <a:t>Continuum limb manipulator model</a:t>
            </a:r>
            <a:endParaRPr>
              <a:solidFill>
                <a:schemeClr val="accent2"/>
              </a:solidFill>
            </a:endParaRPr>
          </a:p>
          <a:p>
            <a:pPr indent="0" lvl="0" marL="0" rtl="0" algn="l">
              <a:spcBef>
                <a:spcPts val="0"/>
              </a:spcBef>
              <a:spcAft>
                <a:spcPts val="0"/>
              </a:spcAft>
              <a:buNone/>
            </a:pPr>
            <a:r>
              <a:t/>
            </a:r>
            <a:endParaRPr/>
          </a:p>
        </p:txBody>
      </p:sp>
      <p:pic>
        <p:nvPicPr>
          <p:cNvPr id="189" name="Google Shape;189;p25"/>
          <p:cNvPicPr preferRelativeResize="0"/>
          <p:nvPr/>
        </p:nvPicPr>
        <p:blipFill>
          <a:blip r:embed="rId3">
            <a:alphaModFix/>
          </a:blip>
          <a:stretch>
            <a:fillRect/>
          </a:stretch>
        </p:blipFill>
        <p:spPr>
          <a:xfrm>
            <a:off x="4714575" y="1533475"/>
            <a:ext cx="3638100" cy="2013275"/>
          </a:xfrm>
          <a:prstGeom prst="rect">
            <a:avLst/>
          </a:prstGeom>
          <a:noFill/>
          <a:ln>
            <a:noFill/>
          </a:ln>
        </p:spPr>
      </p:pic>
      <p:pic>
        <p:nvPicPr>
          <p:cNvPr id="190" name="Google Shape;190;p25"/>
          <p:cNvPicPr preferRelativeResize="0"/>
          <p:nvPr/>
        </p:nvPicPr>
        <p:blipFill>
          <a:blip r:embed="rId4">
            <a:alphaModFix/>
          </a:blip>
          <a:stretch>
            <a:fillRect/>
          </a:stretch>
        </p:blipFill>
        <p:spPr>
          <a:xfrm>
            <a:off x="871113" y="3371418"/>
            <a:ext cx="2728682" cy="338700"/>
          </a:xfrm>
          <a:prstGeom prst="rect">
            <a:avLst/>
          </a:prstGeom>
          <a:noFill/>
          <a:ln>
            <a:noFill/>
          </a:ln>
        </p:spPr>
      </p:pic>
      <p:sp>
        <p:nvSpPr>
          <p:cNvPr id="191" name="Google Shape;191;p25"/>
          <p:cNvSpPr/>
          <p:nvPr/>
        </p:nvSpPr>
        <p:spPr>
          <a:xfrm>
            <a:off x="2389177" y="3416397"/>
            <a:ext cx="256800" cy="2706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p:nvPr/>
        </p:nvSpPr>
        <p:spPr>
          <a:xfrm>
            <a:off x="2770177" y="3416397"/>
            <a:ext cx="256800" cy="270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Used typical rigid link manipulator model</a:t>
            </a:r>
            <a:endParaRPr/>
          </a:p>
          <a:p>
            <a:pPr indent="-304800" lvl="1" marL="914400" rtl="0" algn="l">
              <a:spcBef>
                <a:spcPts val="0"/>
              </a:spcBef>
              <a:spcAft>
                <a:spcPts val="0"/>
              </a:spcAft>
              <a:buSzPts val="1200"/>
              <a:buChar char="○"/>
            </a:pPr>
            <a:r>
              <a:rPr lang="en"/>
              <a:t>Alternatives exist, namely DER</a:t>
            </a:r>
            <a:endParaRPr/>
          </a:p>
          <a:p>
            <a:pPr indent="-317500" lvl="0" marL="457200" rtl="0" algn="l">
              <a:spcBef>
                <a:spcPts val="0"/>
              </a:spcBef>
              <a:spcAft>
                <a:spcPts val="0"/>
              </a:spcAft>
              <a:buSzPts val="1400"/>
              <a:buChar char="●"/>
            </a:pPr>
            <a:r>
              <a:rPr lang="en"/>
              <a:t>Added:</a:t>
            </a:r>
            <a:endParaRPr/>
          </a:p>
          <a:p>
            <a:pPr indent="-304800" lvl="1" marL="914400" rtl="0" algn="l">
              <a:spcBef>
                <a:spcPts val="0"/>
              </a:spcBef>
              <a:spcAft>
                <a:spcPts val="0"/>
              </a:spcAft>
              <a:buClr>
                <a:srgbClr val="0000FF"/>
              </a:buClr>
              <a:buSzPts val="1200"/>
              <a:buChar char="○"/>
            </a:pPr>
            <a:r>
              <a:rPr lang="en">
                <a:solidFill>
                  <a:srgbClr val="0000FF"/>
                </a:solidFill>
              </a:rPr>
              <a:t>Torsional spring at joints</a:t>
            </a:r>
            <a:endParaRPr>
              <a:solidFill>
                <a:srgbClr val="0000FF"/>
              </a:solidFill>
            </a:endParaRPr>
          </a:p>
          <a:p>
            <a:pPr indent="-304800" lvl="1" marL="914400" rtl="0" algn="l">
              <a:spcBef>
                <a:spcPts val="0"/>
              </a:spcBef>
              <a:spcAft>
                <a:spcPts val="0"/>
              </a:spcAft>
              <a:buClr>
                <a:srgbClr val="FF0000"/>
              </a:buClr>
              <a:buSzPts val="1200"/>
              <a:buChar char="○"/>
            </a:pPr>
            <a:r>
              <a:rPr lang="en">
                <a:solidFill>
                  <a:srgbClr val="FF0000"/>
                </a:solidFill>
              </a:rPr>
              <a:t>Viscous damping</a:t>
            </a:r>
            <a:endParaRPr>
              <a:solidFill>
                <a:srgbClr val="FF0000"/>
              </a:solidFill>
            </a:endParaRPr>
          </a:p>
          <a:p>
            <a:pPr indent="-304800" lvl="1" marL="914400" rtl="0" algn="l">
              <a:spcBef>
                <a:spcPts val="0"/>
              </a:spcBef>
              <a:spcAft>
                <a:spcPts val="0"/>
              </a:spcAft>
              <a:buClr>
                <a:srgbClr val="9900FF"/>
              </a:buClr>
              <a:buSzPts val="1200"/>
              <a:buChar char="○"/>
            </a:pPr>
            <a:r>
              <a:rPr lang="en">
                <a:solidFill>
                  <a:srgbClr val="9900FF"/>
                </a:solidFill>
              </a:rPr>
              <a:t>A</a:t>
            </a:r>
            <a:r>
              <a:rPr lang="en">
                <a:solidFill>
                  <a:srgbClr val="9900FF"/>
                </a:solidFill>
              </a:rPr>
              <a:t>ctuator torques (next)</a:t>
            </a:r>
            <a:endParaRPr>
              <a:solidFill>
                <a:srgbClr val="9900FF"/>
              </a:solidFill>
            </a:endParaRPr>
          </a:p>
        </p:txBody>
      </p:sp>
      <p:sp>
        <p:nvSpPr>
          <p:cNvPr id="198" name="Google Shape;198;p26"/>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199" name="Google Shape;19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chemeClr val="accent2"/>
                </a:solidFill>
              </a:rPr>
              <a:t>Continuum limb manipulator model</a:t>
            </a:r>
            <a:endParaRPr>
              <a:solidFill>
                <a:schemeClr val="accent2"/>
              </a:solidFill>
            </a:endParaRPr>
          </a:p>
          <a:p>
            <a:pPr indent="0" lvl="0" marL="0" rtl="0" algn="l">
              <a:spcBef>
                <a:spcPts val="0"/>
              </a:spcBef>
              <a:spcAft>
                <a:spcPts val="0"/>
              </a:spcAft>
              <a:buNone/>
            </a:pPr>
            <a:r>
              <a:t/>
            </a:r>
            <a:endParaRPr/>
          </a:p>
        </p:txBody>
      </p:sp>
      <p:pic>
        <p:nvPicPr>
          <p:cNvPr id="200" name="Google Shape;200;p26"/>
          <p:cNvPicPr preferRelativeResize="0"/>
          <p:nvPr/>
        </p:nvPicPr>
        <p:blipFill>
          <a:blip r:embed="rId3">
            <a:alphaModFix/>
          </a:blip>
          <a:stretch>
            <a:fillRect/>
          </a:stretch>
        </p:blipFill>
        <p:spPr>
          <a:xfrm>
            <a:off x="4714575" y="1533475"/>
            <a:ext cx="3638100" cy="2013275"/>
          </a:xfrm>
          <a:prstGeom prst="rect">
            <a:avLst/>
          </a:prstGeom>
          <a:noFill/>
          <a:ln>
            <a:noFill/>
          </a:ln>
        </p:spPr>
      </p:pic>
      <p:pic>
        <p:nvPicPr>
          <p:cNvPr id="201" name="Google Shape;201;p26"/>
          <p:cNvPicPr preferRelativeResize="0"/>
          <p:nvPr/>
        </p:nvPicPr>
        <p:blipFill>
          <a:blip r:embed="rId4">
            <a:alphaModFix/>
          </a:blip>
          <a:stretch>
            <a:fillRect/>
          </a:stretch>
        </p:blipFill>
        <p:spPr>
          <a:xfrm>
            <a:off x="871113" y="3371418"/>
            <a:ext cx="2728682" cy="338700"/>
          </a:xfrm>
          <a:prstGeom prst="rect">
            <a:avLst/>
          </a:prstGeom>
          <a:noFill/>
          <a:ln>
            <a:noFill/>
          </a:ln>
        </p:spPr>
      </p:pic>
      <p:sp>
        <p:nvSpPr>
          <p:cNvPr id="202" name="Google Shape;202;p26"/>
          <p:cNvSpPr/>
          <p:nvPr/>
        </p:nvSpPr>
        <p:spPr>
          <a:xfrm>
            <a:off x="2389177" y="3416397"/>
            <a:ext cx="256800" cy="2706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2770177" y="3416397"/>
            <a:ext cx="256800" cy="270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p:nvPr/>
        </p:nvSpPr>
        <p:spPr>
          <a:xfrm>
            <a:off x="3190704" y="3416400"/>
            <a:ext cx="363300" cy="2706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Shape memory alloys (SMA)</a:t>
            </a:r>
            <a:endParaRPr/>
          </a:p>
        </p:txBody>
      </p:sp>
      <p:sp>
        <p:nvSpPr>
          <p:cNvPr id="210" name="Google Shape;210;p27"/>
          <p:cNvSpPr txBox="1"/>
          <p:nvPr>
            <p:ph idx="1" type="body"/>
          </p:nvPr>
        </p:nvSpPr>
        <p:spPr>
          <a:xfrm>
            <a:off x="142875" y="1017725"/>
            <a:ext cx="3369900" cy="3721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Crystal lattice deformations translate to macroscopic strain</a:t>
            </a:r>
            <a:endParaRPr/>
          </a:p>
          <a:p>
            <a:pPr indent="0" lvl="0" marL="914400" rtl="0" algn="l">
              <a:spcBef>
                <a:spcPts val="1200"/>
              </a:spcBef>
              <a:spcAft>
                <a:spcPts val="0"/>
              </a:spcAft>
              <a:buNone/>
            </a:pPr>
            <a:r>
              <a:t/>
            </a:r>
            <a:endParaRPr>
              <a:solidFill>
                <a:srgbClr val="CC0000"/>
              </a:solidFill>
            </a:endParaRPr>
          </a:p>
          <a:p>
            <a:pPr indent="0" lvl="0" marL="457200" rtl="0" algn="l">
              <a:spcBef>
                <a:spcPts val="1200"/>
              </a:spcBef>
              <a:spcAft>
                <a:spcPts val="1200"/>
              </a:spcAft>
              <a:buNone/>
            </a:pPr>
            <a:r>
              <a:t/>
            </a:r>
            <a:endParaRPr>
              <a:solidFill>
                <a:srgbClr val="E69138"/>
              </a:solidFill>
            </a:endParaRPr>
          </a:p>
        </p:txBody>
      </p:sp>
      <p:sp>
        <p:nvSpPr>
          <p:cNvPr id="211" name="Google Shape;211;p27"/>
          <p:cNvSpPr txBox="1"/>
          <p:nvPr>
            <p:ph idx="4294967295"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2" name="Google Shape;212;p27" title="Shape_Memory_Effect_Animation.m4v">
            <a:hlinkClick r:id="rId3"/>
          </p:cNvPr>
          <p:cNvPicPr preferRelativeResize="0"/>
          <p:nvPr/>
        </p:nvPicPr>
        <p:blipFill>
          <a:blip r:embed="rId4">
            <a:alphaModFix/>
          </a:blip>
          <a:stretch>
            <a:fillRect/>
          </a:stretch>
        </p:blipFill>
        <p:spPr>
          <a:xfrm>
            <a:off x="4902476" y="1017726"/>
            <a:ext cx="2267653" cy="1700725"/>
          </a:xfrm>
          <a:prstGeom prst="rect">
            <a:avLst/>
          </a:prstGeom>
          <a:noFill/>
          <a:ln>
            <a:noFill/>
          </a:ln>
        </p:spPr>
      </p:pic>
      <p:sp>
        <p:nvSpPr>
          <p:cNvPr id="213" name="Google Shape;213;p27"/>
          <p:cNvSpPr txBox="1"/>
          <p:nvPr/>
        </p:nvSpPr>
        <p:spPr>
          <a:xfrm>
            <a:off x="7170125" y="1017725"/>
            <a:ext cx="194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Wikipedia contributors. "Shape-memory alloy." </a:t>
            </a:r>
            <a:r>
              <a:rPr i="1" lang="en" sz="700">
                <a:solidFill>
                  <a:schemeClr val="dk1"/>
                </a:solidFill>
              </a:rPr>
              <a:t>Wikipedia, The Free Encyclopedia</a:t>
            </a:r>
            <a:r>
              <a:rPr lang="en" sz="700">
                <a:solidFill>
                  <a:schemeClr val="dk1"/>
                </a:solidFill>
              </a:rPr>
              <a:t>. Wikipedia, The Free Encyclopedia, 7 Apr. 2022. Web. 25 Apr. 2022. </a:t>
            </a:r>
            <a:endParaRPr sz="700">
              <a:latin typeface="Open Sans Medium"/>
              <a:ea typeface="Open Sans Medium"/>
              <a:cs typeface="Open Sans Medium"/>
              <a:sym typeface="Open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Shape memory alloys (SMA)</a:t>
            </a:r>
            <a:endParaRPr/>
          </a:p>
        </p:txBody>
      </p:sp>
      <p:sp>
        <p:nvSpPr>
          <p:cNvPr id="219" name="Google Shape;219;p28"/>
          <p:cNvSpPr txBox="1"/>
          <p:nvPr>
            <p:ph idx="1" type="body"/>
          </p:nvPr>
        </p:nvSpPr>
        <p:spPr>
          <a:xfrm>
            <a:off x="142875" y="1017725"/>
            <a:ext cx="3369900" cy="3721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Crystal lattice deformations translate to macroscopic strain</a:t>
            </a:r>
            <a:endParaRPr/>
          </a:p>
          <a:p>
            <a:pPr indent="-304800" lvl="1" marL="914400" rtl="0" algn="l">
              <a:spcBef>
                <a:spcPts val="0"/>
              </a:spcBef>
              <a:spcAft>
                <a:spcPts val="0"/>
              </a:spcAft>
              <a:buSzPts val="1200"/>
              <a:buChar char="○"/>
            </a:pPr>
            <a:r>
              <a:rPr lang="en"/>
              <a:t>Shape memory effect</a:t>
            </a:r>
            <a:endParaRPr/>
          </a:p>
          <a:p>
            <a:pPr indent="0" lvl="0" marL="914400" rtl="0" algn="l">
              <a:spcBef>
                <a:spcPts val="1200"/>
              </a:spcBef>
              <a:spcAft>
                <a:spcPts val="0"/>
              </a:spcAft>
              <a:buNone/>
            </a:pPr>
            <a:r>
              <a:t/>
            </a:r>
            <a:endParaRPr>
              <a:solidFill>
                <a:srgbClr val="CC0000"/>
              </a:solidFill>
            </a:endParaRPr>
          </a:p>
          <a:p>
            <a:pPr indent="0" lvl="0" marL="457200" rtl="0" algn="l">
              <a:spcBef>
                <a:spcPts val="1200"/>
              </a:spcBef>
              <a:spcAft>
                <a:spcPts val="1200"/>
              </a:spcAft>
              <a:buNone/>
            </a:pPr>
            <a:r>
              <a:t/>
            </a:r>
            <a:endParaRPr>
              <a:solidFill>
                <a:srgbClr val="E69138"/>
              </a:solidFill>
            </a:endParaRPr>
          </a:p>
        </p:txBody>
      </p:sp>
      <p:sp>
        <p:nvSpPr>
          <p:cNvPr id="220" name="Google Shape;220;p28"/>
          <p:cNvSpPr txBox="1"/>
          <p:nvPr>
            <p:ph idx="4294967295"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1" name="Google Shape;221;p28"/>
          <p:cNvSpPr txBox="1"/>
          <p:nvPr/>
        </p:nvSpPr>
        <p:spPr>
          <a:xfrm>
            <a:off x="3755305" y="2718450"/>
            <a:ext cx="264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mbria"/>
                <a:ea typeface="Cambria"/>
                <a:cs typeface="Cambria"/>
                <a:sym typeface="Cambria"/>
              </a:rPr>
              <a:t>Single actuation path</a:t>
            </a:r>
            <a:endParaRPr sz="1000">
              <a:latin typeface="Cambria"/>
              <a:ea typeface="Cambria"/>
              <a:cs typeface="Cambria"/>
              <a:sym typeface="Cambria"/>
            </a:endParaRPr>
          </a:p>
        </p:txBody>
      </p:sp>
      <p:pic>
        <p:nvPicPr>
          <p:cNvPr id="222" name="Google Shape;222;p28"/>
          <p:cNvPicPr preferRelativeResize="0"/>
          <p:nvPr/>
        </p:nvPicPr>
        <p:blipFill>
          <a:blip r:embed="rId3">
            <a:alphaModFix/>
          </a:blip>
          <a:stretch>
            <a:fillRect/>
          </a:stretch>
        </p:blipFill>
        <p:spPr>
          <a:xfrm>
            <a:off x="3755305" y="3001342"/>
            <a:ext cx="2387971" cy="1726175"/>
          </a:xfrm>
          <a:prstGeom prst="rect">
            <a:avLst/>
          </a:prstGeom>
          <a:noFill/>
          <a:ln>
            <a:noFill/>
          </a:ln>
        </p:spPr>
      </p:pic>
      <p:pic>
        <p:nvPicPr>
          <p:cNvPr id="223" name="Google Shape;223;p28"/>
          <p:cNvPicPr preferRelativeResize="0"/>
          <p:nvPr/>
        </p:nvPicPr>
        <p:blipFill>
          <a:blip r:embed="rId4">
            <a:alphaModFix/>
          </a:blip>
          <a:stretch>
            <a:fillRect/>
          </a:stretch>
        </p:blipFill>
        <p:spPr>
          <a:xfrm>
            <a:off x="5183149" y="1017725"/>
            <a:ext cx="1700725" cy="1700725"/>
          </a:xfrm>
          <a:prstGeom prst="rect">
            <a:avLst/>
          </a:prstGeom>
          <a:noFill/>
          <a:ln cap="flat" cmpd="sng" w="28575">
            <a:solidFill>
              <a:schemeClr val="dk2"/>
            </a:solidFill>
            <a:prstDash val="solid"/>
            <a:round/>
            <a:headEnd len="sm" w="sm" type="none"/>
            <a:tailEnd len="sm" w="sm" type="none"/>
          </a:ln>
        </p:spPr>
      </p:pic>
      <p:sp>
        <p:nvSpPr>
          <p:cNvPr id="224" name="Google Shape;224;p28"/>
          <p:cNvSpPr txBox="1"/>
          <p:nvPr/>
        </p:nvSpPr>
        <p:spPr>
          <a:xfrm>
            <a:off x="7170125" y="1017725"/>
            <a:ext cx="194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Wikipedia contributors. "Shape-memory alloy." </a:t>
            </a:r>
            <a:r>
              <a:rPr i="1" lang="en" sz="700">
                <a:solidFill>
                  <a:schemeClr val="dk1"/>
                </a:solidFill>
              </a:rPr>
              <a:t>Wikipedia, The Free Encyclopedia</a:t>
            </a:r>
            <a:r>
              <a:rPr lang="en" sz="700">
                <a:solidFill>
                  <a:schemeClr val="dk1"/>
                </a:solidFill>
              </a:rPr>
              <a:t>. Wikipedia, The Free Encyclopedia, 7 Apr. 2022. Web. 25 Apr. 2022. </a:t>
            </a:r>
            <a:endParaRPr sz="700">
              <a:latin typeface="Open Sans Medium"/>
              <a:ea typeface="Open Sans Medium"/>
              <a:cs typeface="Open Sans Medium"/>
              <a:sym typeface="Open Sans Medium"/>
            </a:endParaRPr>
          </a:p>
        </p:txBody>
      </p:sp>
      <p:cxnSp>
        <p:nvCxnSpPr>
          <p:cNvPr id="225" name="Google Shape;225;p28"/>
          <p:cNvCxnSpPr>
            <a:stCxn id="224" idx="1"/>
          </p:cNvCxnSpPr>
          <p:nvPr/>
        </p:nvCxnSpPr>
        <p:spPr>
          <a:xfrm rot="10800000">
            <a:off x="6952625" y="1325525"/>
            <a:ext cx="217500" cy="0"/>
          </a:xfrm>
          <a:prstGeom prst="straightConnector1">
            <a:avLst/>
          </a:prstGeom>
          <a:noFill/>
          <a:ln cap="flat" cmpd="sng" w="19050">
            <a:solidFill>
              <a:schemeClr val="dk2"/>
            </a:solidFill>
            <a:prstDash val="solid"/>
            <a:round/>
            <a:headEnd len="med" w="med" type="none"/>
            <a:tailEnd len="med" w="med" type="triangle"/>
          </a:ln>
        </p:spPr>
      </p:cxnSp>
      <p:sp>
        <p:nvSpPr>
          <p:cNvPr id="226" name="Google Shape;226;p28"/>
          <p:cNvSpPr txBox="1"/>
          <p:nvPr/>
        </p:nvSpPr>
        <p:spPr>
          <a:xfrm>
            <a:off x="6143275" y="3431475"/>
            <a:ext cx="194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Lagoudas, Dimitris C., ed. </a:t>
            </a:r>
            <a:r>
              <a:rPr i="1" lang="en" sz="700">
                <a:solidFill>
                  <a:schemeClr val="dk1"/>
                </a:solidFill>
              </a:rPr>
              <a:t>Shape memory alloys: modeling and engineering applications</a:t>
            </a:r>
            <a:r>
              <a:rPr lang="en" sz="700">
                <a:solidFill>
                  <a:schemeClr val="dk1"/>
                </a:solidFill>
              </a:rPr>
              <a:t>. Springer Science &amp; Business Media, 2008.</a:t>
            </a:r>
            <a:endParaRPr sz="700">
              <a:latin typeface="Open Sans Medium"/>
              <a:ea typeface="Open Sans Medium"/>
              <a:cs typeface="Open Sans Medium"/>
              <a:sym typeface="Open Sans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Shape memory alloys (SMA)</a:t>
            </a:r>
            <a:endParaRPr/>
          </a:p>
        </p:txBody>
      </p:sp>
      <p:sp>
        <p:nvSpPr>
          <p:cNvPr id="232" name="Google Shape;232;p29"/>
          <p:cNvSpPr txBox="1"/>
          <p:nvPr>
            <p:ph idx="1" type="body"/>
          </p:nvPr>
        </p:nvSpPr>
        <p:spPr>
          <a:xfrm>
            <a:off x="142875" y="1017725"/>
            <a:ext cx="3369900" cy="3721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Crystal lattice deformations translate to macroscopic strain</a:t>
            </a:r>
            <a:endParaRPr/>
          </a:p>
          <a:p>
            <a:pPr indent="-304800" lvl="1" marL="914400" rtl="0" algn="l">
              <a:spcBef>
                <a:spcPts val="0"/>
              </a:spcBef>
              <a:spcAft>
                <a:spcPts val="0"/>
              </a:spcAft>
              <a:buSzPts val="1200"/>
              <a:buChar char="○"/>
            </a:pPr>
            <a:r>
              <a:rPr lang="en"/>
              <a:t>Shape memory effect</a:t>
            </a:r>
            <a:endParaRPr/>
          </a:p>
          <a:p>
            <a:pPr indent="-304800" lvl="1" marL="914400" rtl="0" algn="l">
              <a:spcBef>
                <a:spcPts val="0"/>
              </a:spcBef>
              <a:spcAft>
                <a:spcPts val="0"/>
              </a:spcAft>
              <a:buSzPts val="1200"/>
              <a:buChar char="○"/>
            </a:pPr>
            <a:r>
              <a:rPr lang="en"/>
              <a:t>Pseudoelasticity</a:t>
            </a:r>
            <a:endParaRPr>
              <a:solidFill>
                <a:srgbClr val="CC0000"/>
              </a:solidFill>
            </a:endParaRPr>
          </a:p>
          <a:p>
            <a:pPr indent="0" lvl="0" marL="457200" rtl="0" algn="l">
              <a:spcBef>
                <a:spcPts val="1200"/>
              </a:spcBef>
              <a:spcAft>
                <a:spcPts val="1200"/>
              </a:spcAft>
              <a:buNone/>
            </a:pPr>
            <a:r>
              <a:t/>
            </a:r>
            <a:endParaRPr>
              <a:solidFill>
                <a:srgbClr val="E69138"/>
              </a:solidFill>
            </a:endParaRPr>
          </a:p>
        </p:txBody>
      </p:sp>
      <p:sp>
        <p:nvSpPr>
          <p:cNvPr id="233" name="Google Shape;233;p29"/>
          <p:cNvSpPr txBox="1"/>
          <p:nvPr>
            <p:ph idx="4294967295"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4" name="Google Shape;234;p29"/>
          <p:cNvSpPr txBox="1"/>
          <p:nvPr/>
        </p:nvSpPr>
        <p:spPr>
          <a:xfrm>
            <a:off x="3755305" y="2718450"/>
            <a:ext cx="264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mbria"/>
                <a:ea typeface="Cambria"/>
                <a:cs typeface="Cambria"/>
                <a:sym typeface="Cambria"/>
              </a:rPr>
              <a:t>Single actuation path</a:t>
            </a:r>
            <a:endParaRPr sz="1000">
              <a:latin typeface="Cambria"/>
              <a:ea typeface="Cambria"/>
              <a:cs typeface="Cambria"/>
              <a:sym typeface="Cambria"/>
            </a:endParaRPr>
          </a:p>
        </p:txBody>
      </p:sp>
      <p:pic>
        <p:nvPicPr>
          <p:cNvPr id="235" name="Google Shape;235;p29"/>
          <p:cNvPicPr preferRelativeResize="0"/>
          <p:nvPr/>
        </p:nvPicPr>
        <p:blipFill>
          <a:blip r:embed="rId3">
            <a:alphaModFix/>
          </a:blip>
          <a:stretch>
            <a:fillRect/>
          </a:stretch>
        </p:blipFill>
        <p:spPr>
          <a:xfrm>
            <a:off x="3755305" y="3001342"/>
            <a:ext cx="2387971" cy="1726175"/>
          </a:xfrm>
          <a:prstGeom prst="rect">
            <a:avLst/>
          </a:prstGeom>
          <a:noFill/>
          <a:ln>
            <a:noFill/>
          </a:ln>
        </p:spPr>
      </p:pic>
      <p:pic>
        <p:nvPicPr>
          <p:cNvPr id="236" name="Google Shape;236;p29"/>
          <p:cNvPicPr preferRelativeResize="0"/>
          <p:nvPr/>
        </p:nvPicPr>
        <p:blipFill>
          <a:blip r:embed="rId4">
            <a:alphaModFix/>
          </a:blip>
          <a:stretch>
            <a:fillRect/>
          </a:stretch>
        </p:blipFill>
        <p:spPr>
          <a:xfrm>
            <a:off x="6351687" y="3001341"/>
            <a:ext cx="2221629" cy="1726175"/>
          </a:xfrm>
          <a:prstGeom prst="rect">
            <a:avLst/>
          </a:prstGeom>
          <a:noFill/>
          <a:ln>
            <a:noFill/>
          </a:ln>
        </p:spPr>
      </p:pic>
      <p:sp>
        <p:nvSpPr>
          <p:cNvPr id="237" name="Google Shape;237;p29"/>
          <p:cNvSpPr txBox="1"/>
          <p:nvPr/>
        </p:nvSpPr>
        <p:spPr>
          <a:xfrm>
            <a:off x="6308513" y="2718450"/>
            <a:ext cx="264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mbria"/>
                <a:ea typeface="Cambria"/>
                <a:cs typeface="Cambria"/>
                <a:sym typeface="Cambria"/>
              </a:rPr>
              <a:t>Psuedoelastic loading path</a:t>
            </a:r>
            <a:endParaRPr sz="1000">
              <a:latin typeface="Cambria"/>
              <a:ea typeface="Cambria"/>
              <a:cs typeface="Cambria"/>
              <a:sym typeface="Cambria"/>
            </a:endParaRPr>
          </a:p>
        </p:txBody>
      </p:sp>
      <p:pic>
        <p:nvPicPr>
          <p:cNvPr id="238" name="Google Shape;238;p29"/>
          <p:cNvPicPr preferRelativeResize="0"/>
          <p:nvPr/>
        </p:nvPicPr>
        <p:blipFill>
          <a:blip r:embed="rId5">
            <a:alphaModFix/>
          </a:blip>
          <a:stretch>
            <a:fillRect/>
          </a:stretch>
        </p:blipFill>
        <p:spPr>
          <a:xfrm>
            <a:off x="5183149" y="1017725"/>
            <a:ext cx="1700725" cy="1700725"/>
          </a:xfrm>
          <a:prstGeom prst="rect">
            <a:avLst/>
          </a:prstGeom>
          <a:noFill/>
          <a:ln cap="flat" cmpd="sng" w="28575">
            <a:solidFill>
              <a:schemeClr val="dk2"/>
            </a:solidFill>
            <a:prstDash val="solid"/>
            <a:round/>
            <a:headEnd len="sm" w="sm" type="none"/>
            <a:tailEnd len="sm" w="sm" type="none"/>
          </a:ln>
        </p:spPr>
      </p:pic>
      <p:sp>
        <p:nvSpPr>
          <p:cNvPr id="239" name="Google Shape;239;p29"/>
          <p:cNvSpPr txBox="1"/>
          <p:nvPr/>
        </p:nvSpPr>
        <p:spPr>
          <a:xfrm>
            <a:off x="7170125" y="1017725"/>
            <a:ext cx="194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Wikipedia contributors. "Shape-memory alloy." </a:t>
            </a:r>
            <a:r>
              <a:rPr i="1" lang="en" sz="700">
                <a:solidFill>
                  <a:schemeClr val="dk1"/>
                </a:solidFill>
              </a:rPr>
              <a:t>Wikipedia, The Free Encyclopedia</a:t>
            </a:r>
            <a:r>
              <a:rPr lang="en" sz="700">
                <a:solidFill>
                  <a:schemeClr val="dk1"/>
                </a:solidFill>
              </a:rPr>
              <a:t>. Wikipedia, The Free Encyclopedia, 7 Apr. 2022. Web. 25 Apr. 2022. </a:t>
            </a:r>
            <a:endParaRPr sz="700">
              <a:latin typeface="Open Sans Medium"/>
              <a:ea typeface="Open Sans Medium"/>
              <a:cs typeface="Open Sans Medium"/>
              <a:sym typeface="Open Sans Medium"/>
            </a:endParaRPr>
          </a:p>
        </p:txBody>
      </p:sp>
      <p:cxnSp>
        <p:nvCxnSpPr>
          <p:cNvPr id="240" name="Google Shape;240;p29"/>
          <p:cNvCxnSpPr/>
          <p:nvPr/>
        </p:nvCxnSpPr>
        <p:spPr>
          <a:xfrm rot="10800000">
            <a:off x="6952625" y="1325525"/>
            <a:ext cx="217500" cy="0"/>
          </a:xfrm>
          <a:prstGeom prst="straightConnector1">
            <a:avLst/>
          </a:prstGeom>
          <a:noFill/>
          <a:ln cap="flat" cmpd="sng" w="19050">
            <a:solidFill>
              <a:schemeClr val="dk2"/>
            </a:solidFill>
            <a:prstDash val="solid"/>
            <a:round/>
            <a:headEnd len="med" w="med" type="none"/>
            <a:tailEnd len="med" w="med" type="triangle"/>
          </a:ln>
        </p:spPr>
      </p:cxnSp>
      <p:sp>
        <p:nvSpPr>
          <p:cNvPr id="241" name="Google Shape;241;p29"/>
          <p:cNvSpPr txBox="1"/>
          <p:nvPr/>
        </p:nvSpPr>
        <p:spPr>
          <a:xfrm>
            <a:off x="6981475" y="1983675"/>
            <a:ext cx="194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Lagoudas, Dimitris C., ed. </a:t>
            </a:r>
            <a:r>
              <a:rPr i="1" lang="en" sz="700">
                <a:solidFill>
                  <a:schemeClr val="dk1"/>
                </a:solidFill>
              </a:rPr>
              <a:t>Shape memory alloys: modeling and engineering applications</a:t>
            </a:r>
            <a:r>
              <a:rPr lang="en" sz="700">
                <a:solidFill>
                  <a:schemeClr val="dk1"/>
                </a:solidFill>
              </a:rPr>
              <a:t>. Springer Science &amp; Business Media, 2008.</a:t>
            </a:r>
            <a:endParaRPr sz="700">
              <a:latin typeface="Open Sans Medium"/>
              <a:ea typeface="Open Sans Medium"/>
              <a:cs typeface="Open Sans Medium"/>
              <a:sym typeface="Open Sans Medium"/>
            </a:endParaRPr>
          </a:p>
        </p:txBody>
      </p:sp>
      <p:cxnSp>
        <p:nvCxnSpPr>
          <p:cNvPr id="242" name="Google Shape;242;p29"/>
          <p:cNvCxnSpPr>
            <a:stCxn id="241" idx="2"/>
          </p:cNvCxnSpPr>
          <p:nvPr/>
        </p:nvCxnSpPr>
        <p:spPr>
          <a:xfrm>
            <a:off x="7952575" y="2599275"/>
            <a:ext cx="0" cy="2208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Shape memory alloys (SMA)</a:t>
            </a:r>
            <a:endParaRPr/>
          </a:p>
        </p:txBody>
      </p:sp>
      <p:sp>
        <p:nvSpPr>
          <p:cNvPr id="248" name="Google Shape;248;p30"/>
          <p:cNvSpPr txBox="1"/>
          <p:nvPr>
            <p:ph idx="1" type="body"/>
          </p:nvPr>
        </p:nvSpPr>
        <p:spPr>
          <a:xfrm>
            <a:off x="142875" y="1017725"/>
            <a:ext cx="3369900" cy="3721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Crystal lattice deformations translate to macroscopic strain</a:t>
            </a:r>
            <a:endParaRPr/>
          </a:p>
          <a:p>
            <a:pPr indent="-304800" lvl="1" marL="914400" rtl="0" algn="l">
              <a:spcBef>
                <a:spcPts val="0"/>
              </a:spcBef>
              <a:spcAft>
                <a:spcPts val="0"/>
              </a:spcAft>
              <a:buSzPts val="1200"/>
              <a:buChar char="○"/>
            </a:pPr>
            <a:r>
              <a:rPr lang="en"/>
              <a:t>Shape memory effect</a:t>
            </a:r>
            <a:endParaRPr/>
          </a:p>
          <a:p>
            <a:pPr indent="-304800" lvl="1" marL="914400" rtl="0" algn="l">
              <a:spcBef>
                <a:spcPts val="0"/>
              </a:spcBef>
              <a:spcAft>
                <a:spcPts val="0"/>
              </a:spcAft>
              <a:buSzPts val="1200"/>
              <a:buChar char="○"/>
            </a:pPr>
            <a:r>
              <a:rPr lang="en"/>
              <a:t>Pseudoelasticity</a:t>
            </a:r>
            <a:endParaRPr/>
          </a:p>
          <a:p>
            <a:pPr indent="0" lvl="0" marL="0" rtl="0" algn="l">
              <a:spcBef>
                <a:spcPts val="1200"/>
              </a:spcBef>
              <a:spcAft>
                <a:spcPts val="0"/>
              </a:spcAft>
              <a:buNone/>
            </a:pPr>
            <a:r>
              <a:rPr lang="en"/>
              <a:t>Challenges</a:t>
            </a:r>
            <a:endParaRPr/>
          </a:p>
          <a:p>
            <a:pPr indent="-317500" lvl="0" marL="457200" rtl="0" algn="l">
              <a:spcBef>
                <a:spcPts val="1200"/>
              </a:spcBef>
              <a:spcAft>
                <a:spcPts val="0"/>
              </a:spcAft>
              <a:buClr>
                <a:srgbClr val="CC0000"/>
              </a:buClr>
              <a:buSzPts val="1400"/>
              <a:buChar char="●"/>
            </a:pPr>
            <a:r>
              <a:rPr lang="en">
                <a:solidFill>
                  <a:srgbClr val="CC0000"/>
                </a:solidFill>
              </a:rPr>
              <a:t>Hysteretic effects on stress- and temperature- induced deformations</a:t>
            </a:r>
            <a:endParaRPr>
              <a:solidFill>
                <a:srgbClr val="CC0000"/>
              </a:solidFill>
            </a:endParaRPr>
          </a:p>
          <a:p>
            <a:pPr indent="0" lvl="0" marL="457200" rtl="0" algn="l">
              <a:spcBef>
                <a:spcPts val="1200"/>
              </a:spcBef>
              <a:spcAft>
                <a:spcPts val="1200"/>
              </a:spcAft>
              <a:buNone/>
            </a:pPr>
            <a:r>
              <a:t/>
            </a:r>
            <a:endParaRPr>
              <a:solidFill>
                <a:srgbClr val="E69138"/>
              </a:solidFill>
            </a:endParaRPr>
          </a:p>
        </p:txBody>
      </p:sp>
      <p:sp>
        <p:nvSpPr>
          <p:cNvPr id="249" name="Google Shape;249;p30"/>
          <p:cNvSpPr txBox="1"/>
          <p:nvPr>
            <p:ph idx="4294967295"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0" name="Google Shape;250;p30"/>
          <p:cNvSpPr txBox="1"/>
          <p:nvPr/>
        </p:nvSpPr>
        <p:spPr>
          <a:xfrm>
            <a:off x="3755305" y="2718450"/>
            <a:ext cx="264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mbria"/>
                <a:ea typeface="Cambria"/>
                <a:cs typeface="Cambria"/>
                <a:sym typeface="Cambria"/>
              </a:rPr>
              <a:t>Single actuation path</a:t>
            </a:r>
            <a:endParaRPr sz="1000">
              <a:latin typeface="Cambria"/>
              <a:ea typeface="Cambria"/>
              <a:cs typeface="Cambria"/>
              <a:sym typeface="Cambria"/>
            </a:endParaRPr>
          </a:p>
        </p:txBody>
      </p:sp>
      <p:pic>
        <p:nvPicPr>
          <p:cNvPr id="251" name="Google Shape;251;p30"/>
          <p:cNvPicPr preferRelativeResize="0"/>
          <p:nvPr/>
        </p:nvPicPr>
        <p:blipFill>
          <a:blip r:embed="rId3">
            <a:alphaModFix/>
          </a:blip>
          <a:stretch>
            <a:fillRect/>
          </a:stretch>
        </p:blipFill>
        <p:spPr>
          <a:xfrm>
            <a:off x="3755305" y="3001342"/>
            <a:ext cx="2387971" cy="1726175"/>
          </a:xfrm>
          <a:prstGeom prst="rect">
            <a:avLst/>
          </a:prstGeom>
          <a:noFill/>
          <a:ln>
            <a:noFill/>
          </a:ln>
        </p:spPr>
      </p:pic>
      <p:pic>
        <p:nvPicPr>
          <p:cNvPr id="252" name="Google Shape;252;p30"/>
          <p:cNvPicPr preferRelativeResize="0"/>
          <p:nvPr/>
        </p:nvPicPr>
        <p:blipFill>
          <a:blip r:embed="rId4">
            <a:alphaModFix/>
          </a:blip>
          <a:stretch>
            <a:fillRect/>
          </a:stretch>
        </p:blipFill>
        <p:spPr>
          <a:xfrm>
            <a:off x="6351687" y="3001341"/>
            <a:ext cx="2221629" cy="1726175"/>
          </a:xfrm>
          <a:prstGeom prst="rect">
            <a:avLst/>
          </a:prstGeom>
          <a:noFill/>
          <a:ln>
            <a:noFill/>
          </a:ln>
        </p:spPr>
      </p:pic>
      <p:sp>
        <p:nvSpPr>
          <p:cNvPr id="253" name="Google Shape;253;p30"/>
          <p:cNvSpPr txBox="1"/>
          <p:nvPr/>
        </p:nvSpPr>
        <p:spPr>
          <a:xfrm>
            <a:off x="6308513" y="2718450"/>
            <a:ext cx="264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mbria"/>
                <a:ea typeface="Cambria"/>
                <a:cs typeface="Cambria"/>
                <a:sym typeface="Cambria"/>
              </a:rPr>
              <a:t>Psuedoelastic loading path</a:t>
            </a:r>
            <a:endParaRPr sz="1000">
              <a:latin typeface="Cambria"/>
              <a:ea typeface="Cambria"/>
              <a:cs typeface="Cambria"/>
              <a:sym typeface="Cambria"/>
            </a:endParaRPr>
          </a:p>
        </p:txBody>
      </p:sp>
      <p:sp>
        <p:nvSpPr>
          <p:cNvPr id="254" name="Google Shape;254;p30"/>
          <p:cNvSpPr/>
          <p:nvPr/>
        </p:nvSpPr>
        <p:spPr>
          <a:xfrm>
            <a:off x="6783373" y="4311750"/>
            <a:ext cx="480900" cy="2706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
          <p:cNvSpPr/>
          <p:nvPr/>
        </p:nvSpPr>
        <p:spPr>
          <a:xfrm>
            <a:off x="7316775" y="4311750"/>
            <a:ext cx="385800" cy="2706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30"/>
          <p:cNvPicPr preferRelativeResize="0"/>
          <p:nvPr/>
        </p:nvPicPr>
        <p:blipFill>
          <a:blip r:embed="rId5">
            <a:alphaModFix/>
          </a:blip>
          <a:stretch>
            <a:fillRect/>
          </a:stretch>
        </p:blipFill>
        <p:spPr>
          <a:xfrm>
            <a:off x="5183149" y="1017725"/>
            <a:ext cx="1700725" cy="1700725"/>
          </a:xfrm>
          <a:prstGeom prst="rect">
            <a:avLst/>
          </a:prstGeom>
          <a:noFill/>
          <a:ln cap="flat" cmpd="sng" w="28575">
            <a:solidFill>
              <a:schemeClr val="dk2"/>
            </a:solidFill>
            <a:prstDash val="solid"/>
            <a:round/>
            <a:headEnd len="sm" w="sm" type="none"/>
            <a:tailEnd len="sm" w="sm" type="none"/>
          </a:ln>
        </p:spPr>
      </p:pic>
      <p:sp>
        <p:nvSpPr>
          <p:cNvPr id="257" name="Google Shape;257;p30"/>
          <p:cNvSpPr txBox="1"/>
          <p:nvPr/>
        </p:nvSpPr>
        <p:spPr>
          <a:xfrm>
            <a:off x="7170125" y="1017725"/>
            <a:ext cx="194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Wikipedia contributors. "Shape-memory alloy." </a:t>
            </a:r>
            <a:r>
              <a:rPr i="1" lang="en" sz="700">
                <a:solidFill>
                  <a:schemeClr val="dk1"/>
                </a:solidFill>
              </a:rPr>
              <a:t>Wikipedia, The Free Encyclopedia</a:t>
            </a:r>
            <a:r>
              <a:rPr lang="en" sz="700">
                <a:solidFill>
                  <a:schemeClr val="dk1"/>
                </a:solidFill>
              </a:rPr>
              <a:t>. Wikipedia, The Free Encyclopedia, 7 Apr. 2022. Web. 25 Apr. 2022. </a:t>
            </a:r>
            <a:endParaRPr sz="700">
              <a:latin typeface="Open Sans Medium"/>
              <a:ea typeface="Open Sans Medium"/>
              <a:cs typeface="Open Sans Medium"/>
              <a:sym typeface="Open Sans Medium"/>
            </a:endParaRPr>
          </a:p>
        </p:txBody>
      </p:sp>
      <p:cxnSp>
        <p:nvCxnSpPr>
          <p:cNvPr id="258" name="Google Shape;258;p30"/>
          <p:cNvCxnSpPr/>
          <p:nvPr/>
        </p:nvCxnSpPr>
        <p:spPr>
          <a:xfrm rot="10800000">
            <a:off x="6952625" y="1325525"/>
            <a:ext cx="217500" cy="0"/>
          </a:xfrm>
          <a:prstGeom prst="straightConnector1">
            <a:avLst/>
          </a:prstGeom>
          <a:noFill/>
          <a:ln cap="flat" cmpd="sng" w="19050">
            <a:solidFill>
              <a:schemeClr val="dk2"/>
            </a:solidFill>
            <a:prstDash val="solid"/>
            <a:round/>
            <a:headEnd len="med" w="med" type="none"/>
            <a:tailEnd len="med" w="med" type="triangle"/>
          </a:ln>
        </p:spPr>
      </p:cxnSp>
      <p:sp>
        <p:nvSpPr>
          <p:cNvPr id="259" name="Google Shape;259;p30"/>
          <p:cNvSpPr txBox="1"/>
          <p:nvPr/>
        </p:nvSpPr>
        <p:spPr>
          <a:xfrm>
            <a:off x="6981475" y="1983675"/>
            <a:ext cx="194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Lagoudas, Dimitris C., ed. </a:t>
            </a:r>
            <a:r>
              <a:rPr i="1" lang="en" sz="700">
                <a:solidFill>
                  <a:schemeClr val="dk1"/>
                </a:solidFill>
              </a:rPr>
              <a:t>Shape memory alloys: modeling and engineering applications</a:t>
            </a:r>
            <a:r>
              <a:rPr lang="en" sz="700">
                <a:solidFill>
                  <a:schemeClr val="dk1"/>
                </a:solidFill>
              </a:rPr>
              <a:t>. Springer Science &amp; Business Media, 2008.</a:t>
            </a:r>
            <a:endParaRPr sz="700">
              <a:latin typeface="Open Sans Medium"/>
              <a:ea typeface="Open Sans Medium"/>
              <a:cs typeface="Open Sans Medium"/>
              <a:sym typeface="Open Sans Medium"/>
            </a:endParaRPr>
          </a:p>
        </p:txBody>
      </p:sp>
      <p:cxnSp>
        <p:nvCxnSpPr>
          <p:cNvPr id="260" name="Google Shape;260;p30"/>
          <p:cNvCxnSpPr>
            <a:stCxn id="259" idx="2"/>
          </p:cNvCxnSpPr>
          <p:nvPr/>
        </p:nvCxnSpPr>
        <p:spPr>
          <a:xfrm>
            <a:off x="7952575" y="2599275"/>
            <a:ext cx="0" cy="2208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Shape memory alloys (SMA)</a:t>
            </a:r>
            <a:endParaRPr/>
          </a:p>
        </p:txBody>
      </p:sp>
      <p:sp>
        <p:nvSpPr>
          <p:cNvPr id="266" name="Google Shape;266;p31"/>
          <p:cNvSpPr txBox="1"/>
          <p:nvPr>
            <p:ph idx="1" type="body"/>
          </p:nvPr>
        </p:nvSpPr>
        <p:spPr>
          <a:xfrm>
            <a:off x="142875" y="1017725"/>
            <a:ext cx="3369900" cy="3721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Crystal lattice deformations translate to macroscopic strain</a:t>
            </a:r>
            <a:endParaRPr/>
          </a:p>
          <a:p>
            <a:pPr indent="-304800" lvl="1" marL="914400" rtl="0" algn="l">
              <a:spcBef>
                <a:spcPts val="0"/>
              </a:spcBef>
              <a:spcAft>
                <a:spcPts val="0"/>
              </a:spcAft>
              <a:buSzPts val="1200"/>
              <a:buChar char="○"/>
            </a:pPr>
            <a:r>
              <a:rPr lang="en"/>
              <a:t>Shape memory effect</a:t>
            </a:r>
            <a:endParaRPr/>
          </a:p>
          <a:p>
            <a:pPr indent="-304800" lvl="1" marL="914400" rtl="0" algn="l">
              <a:spcBef>
                <a:spcPts val="0"/>
              </a:spcBef>
              <a:spcAft>
                <a:spcPts val="0"/>
              </a:spcAft>
              <a:buSzPts val="1200"/>
              <a:buChar char="○"/>
            </a:pPr>
            <a:r>
              <a:rPr lang="en"/>
              <a:t>Pseudoelasticity</a:t>
            </a:r>
            <a:endParaRPr/>
          </a:p>
          <a:p>
            <a:pPr indent="0" lvl="0" marL="0" rtl="0" algn="l">
              <a:spcBef>
                <a:spcPts val="1200"/>
              </a:spcBef>
              <a:spcAft>
                <a:spcPts val="0"/>
              </a:spcAft>
              <a:buNone/>
            </a:pPr>
            <a:r>
              <a:rPr lang="en"/>
              <a:t>Challenges</a:t>
            </a:r>
            <a:endParaRPr/>
          </a:p>
          <a:p>
            <a:pPr indent="-317500" lvl="0" marL="457200" rtl="0" algn="l">
              <a:spcBef>
                <a:spcPts val="1200"/>
              </a:spcBef>
              <a:spcAft>
                <a:spcPts val="0"/>
              </a:spcAft>
              <a:buClr>
                <a:srgbClr val="CC0000"/>
              </a:buClr>
              <a:buSzPts val="1400"/>
              <a:buChar char="●"/>
            </a:pPr>
            <a:r>
              <a:rPr lang="en">
                <a:solidFill>
                  <a:srgbClr val="CC0000"/>
                </a:solidFill>
              </a:rPr>
              <a:t>Hysteretic effects on stress- and temperature- induced deformations</a:t>
            </a:r>
            <a:endParaRPr>
              <a:solidFill>
                <a:srgbClr val="CC0000"/>
              </a:solidFill>
            </a:endParaRPr>
          </a:p>
          <a:p>
            <a:pPr indent="-317500" lvl="0" marL="457200" rtl="0" algn="l">
              <a:spcBef>
                <a:spcPts val="0"/>
              </a:spcBef>
              <a:spcAft>
                <a:spcPts val="0"/>
              </a:spcAft>
              <a:buClr>
                <a:srgbClr val="3C78D8"/>
              </a:buClr>
              <a:buSzPts val="1400"/>
              <a:buChar char="●"/>
            </a:pPr>
            <a:r>
              <a:rPr lang="en">
                <a:solidFill>
                  <a:srgbClr val="3C78D8"/>
                </a:solidFill>
              </a:rPr>
              <a:t>Transformation temperatures change based on stress</a:t>
            </a:r>
            <a:endParaRPr>
              <a:solidFill>
                <a:srgbClr val="3C78D8"/>
              </a:solidFill>
            </a:endParaRPr>
          </a:p>
          <a:p>
            <a:pPr indent="0" lvl="0" marL="457200" rtl="0" algn="l">
              <a:spcBef>
                <a:spcPts val="1200"/>
              </a:spcBef>
              <a:spcAft>
                <a:spcPts val="1200"/>
              </a:spcAft>
              <a:buNone/>
            </a:pPr>
            <a:r>
              <a:t/>
            </a:r>
            <a:endParaRPr>
              <a:solidFill>
                <a:srgbClr val="E69138"/>
              </a:solidFill>
            </a:endParaRPr>
          </a:p>
        </p:txBody>
      </p:sp>
      <p:sp>
        <p:nvSpPr>
          <p:cNvPr id="267" name="Google Shape;267;p31"/>
          <p:cNvSpPr txBox="1"/>
          <p:nvPr>
            <p:ph idx="4294967295"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8" name="Google Shape;268;p31"/>
          <p:cNvSpPr txBox="1"/>
          <p:nvPr/>
        </p:nvSpPr>
        <p:spPr>
          <a:xfrm>
            <a:off x="3755305" y="2718450"/>
            <a:ext cx="264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mbria"/>
                <a:ea typeface="Cambria"/>
                <a:cs typeface="Cambria"/>
                <a:sym typeface="Cambria"/>
              </a:rPr>
              <a:t>Single actuation path</a:t>
            </a:r>
            <a:endParaRPr sz="1000">
              <a:latin typeface="Cambria"/>
              <a:ea typeface="Cambria"/>
              <a:cs typeface="Cambria"/>
              <a:sym typeface="Cambria"/>
            </a:endParaRPr>
          </a:p>
        </p:txBody>
      </p:sp>
      <p:pic>
        <p:nvPicPr>
          <p:cNvPr id="269" name="Google Shape;269;p31"/>
          <p:cNvPicPr preferRelativeResize="0"/>
          <p:nvPr/>
        </p:nvPicPr>
        <p:blipFill>
          <a:blip r:embed="rId3">
            <a:alphaModFix/>
          </a:blip>
          <a:stretch>
            <a:fillRect/>
          </a:stretch>
        </p:blipFill>
        <p:spPr>
          <a:xfrm>
            <a:off x="3755305" y="3001342"/>
            <a:ext cx="2387971" cy="1726175"/>
          </a:xfrm>
          <a:prstGeom prst="rect">
            <a:avLst/>
          </a:prstGeom>
          <a:noFill/>
          <a:ln>
            <a:noFill/>
          </a:ln>
        </p:spPr>
      </p:pic>
      <p:pic>
        <p:nvPicPr>
          <p:cNvPr id="270" name="Google Shape;270;p31"/>
          <p:cNvPicPr preferRelativeResize="0"/>
          <p:nvPr/>
        </p:nvPicPr>
        <p:blipFill>
          <a:blip r:embed="rId4">
            <a:alphaModFix/>
          </a:blip>
          <a:stretch>
            <a:fillRect/>
          </a:stretch>
        </p:blipFill>
        <p:spPr>
          <a:xfrm>
            <a:off x="6351687" y="3001341"/>
            <a:ext cx="2221629" cy="1726175"/>
          </a:xfrm>
          <a:prstGeom prst="rect">
            <a:avLst/>
          </a:prstGeom>
          <a:noFill/>
          <a:ln>
            <a:noFill/>
          </a:ln>
        </p:spPr>
      </p:pic>
      <p:sp>
        <p:nvSpPr>
          <p:cNvPr id="271" name="Google Shape;271;p31"/>
          <p:cNvSpPr txBox="1"/>
          <p:nvPr/>
        </p:nvSpPr>
        <p:spPr>
          <a:xfrm>
            <a:off x="6308513" y="2718450"/>
            <a:ext cx="264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mbria"/>
                <a:ea typeface="Cambria"/>
                <a:cs typeface="Cambria"/>
                <a:sym typeface="Cambria"/>
              </a:rPr>
              <a:t>Psuedoelastic loading path</a:t>
            </a:r>
            <a:endParaRPr sz="1000">
              <a:latin typeface="Cambria"/>
              <a:ea typeface="Cambria"/>
              <a:cs typeface="Cambria"/>
              <a:sym typeface="Cambria"/>
            </a:endParaRPr>
          </a:p>
        </p:txBody>
      </p:sp>
      <p:sp>
        <p:nvSpPr>
          <p:cNvPr id="272" name="Google Shape;272;p31"/>
          <p:cNvSpPr/>
          <p:nvPr/>
        </p:nvSpPr>
        <p:spPr>
          <a:xfrm rot="-3119300">
            <a:off x="6638396" y="3304711"/>
            <a:ext cx="2062610" cy="1050077"/>
          </a:xfrm>
          <a:prstGeom prst="rect">
            <a:avLst/>
          </a:prstGeom>
          <a:no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31"/>
          <p:cNvPicPr preferRelativeResize="0"/>
          <p:nvPr/>
        </p:nvPicPr>
        <p:blipFill>
          <a:blip r:embed="rId5">
            <a:alphaModFix/>
          </a:blip>
          <a:stretch>
            <a:fillRect/>
          </a:stretch>
        </p:blipFill>
        <p:spPr>
          <a:xfrm>
            <a:off x="5183149" y="1017725"/>
            <a:ext cx="1700725" cy="1700725"/>
          </a:xfrm>
          <a:prstGeom prst="rect">
            <a:avLst/>
          </a:prstGeom>
          <a:noFill/>
          <a:ln cap="flat" cmpd="sng" w="28575">
            <a:solidFill>
              <a:schemeClr val="dk2"/>
            </a:solidFill>
            <a:prstDash val="solid"/>
            <a:round/>
            <a:headEnd len="sm" w="sm" type="none"/>
            <a:tailEnd len="sm" w="sm" type="none"/>
          </a:ln>
        </p:spPr>
      </p:pic>
      <p:sp>
        <p:nvSpPr>
          <p:cNvPr id="274" name="Google Shape;274;p31"/>
          <p:cNvSpPr txBox="1"/>
          <p:nvPr/>
        </p:nvSpPr>
        <p:spPr>
          <a:xfrm>
            <a:off x="7170125" y="1017725"/>
            <a:ext cx="194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Wikipedia contributors. "Shape-memory alloy." </a:t>
            </a:r>
            <a:r>
              <a:rPr i="1" lang="en" sz="700">
                <a:solidFill>
                  <a:schemeClr val="dk1"/>
                </a:solidFill>
              </a:rPr>
              <a:t>Wikipedia, The Free Encyclopedia</a:t>
            </a:r>
            <a:r>
              <a:rPr lang="en" sz="700">
                <a:solidFill>
                  <a:schemeClr val="dk1"/>
                </a:solidFill>
              </a:rPr>
              <a:t>. Wikipedia, The Free Encyclopedia, 7 Apr. 2022. Web. 25 Apr. 2022. </a:t>
            </a:r>
            <a:endParaRPr sz="700">
              <a:latin typeface="Open Sans Medium"/>
              <a:ea typeface="Open Sans Medium"/>
              <a:cs typeface="Open Sans Medium"/>
              <a:sym typeface="Open Sans Medium"/>
            </a:endParaRPr>
          </a:p>
        </p:txBody>
      </p:sp>
      <p:cxnSp>
        <p:nvCxnSpPr>
          <p:cNvPr id="275" name="Google Shape;275;p31"/>
          <p:cNvCxnSpPr/>
          <p:nvPr/>
        </p:nvCxnSpPr>
        <p:spPr>
          <a:xfrm rot="10800000">
            <a:off x="6952625" y="1325525"/>
            <a:ext cx="217500" cy="0"/>
          </a:xfrm>
          <a:prstGeom prst="straightConnector1">
            <a:avLst/>
          </a:prstGeom>
          <a:noFill/>
          <a:ln cap="flat" cmpd="sng" w="19050">
            <a:solidFill>
              <a:schemeClr val="dk2"/>
            </a:solidFill>
            <a:prstDash val="solid"/>
            <a:round/>
            <a:headEnd len="med" w="med" type="none"/>
            <a:tailEnd len="med" w="med" type="triangle"/>
          </a:ln>
        </p:spPr>
      </p:cxnSp>
      <p:sp>
        <p:nvSpPr>
          <p:cNvPr id="276" name="Google Shape;276;p31"/>
          <p:cNvSpPr txBox="1"/>
          <p:nvPr/>
        </p:nvSpPr>
        <p:spPr>
          <a:xfrm>
            <a:off x="6981475" y="1983675"/>
            <a:ext cx="194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Lagoudas, Dimitris C., ed. </a:t>
            </a:r>
            <a:r>
              <a:rPr i="1" lang="en" sz="700">
                <a:solidFill>
                  <a:schemeClr val="dk1"/>
                </a:solidFill>
              </a:rPr>
              <a:t>Shape memory alloys: modeling and engineering applications</a:t>
            </a:r>
            <a:r>
              <a:rPr lang="en" sz="700">
                <a:solidFill>
                  <a:schemeClr val="dk1"/>
                </a:solidFill>
              </a:rPr>
              <a:t>. Springer Science &amp; Business Media, 2008.</a:t>
            </a:r>
            <a:endParaRPr sz="700">
              <a:latin typeface="Open Sans Medium"/>
              <a:ea typeface="Open Sans Medium"/>
              <a:cs typeface="Open Sans Medium"/>
              <a:sym typeface="Open Sans Medium"/>
            </a:endParaRPr>
          </a:p>
        </p:txBody>
      </p:sp>
      <p:cxnSp>
        <p:nvCxnSpPr>
          <p:cNvPr id="277" name="Google Shape;277;p31"/>
          <p:cNvCxnSpPr>
            <a:stCxn id="276" idx="2"/>
          </p:cNvCxnSpPr>
          <p:nvPr/>
        </p:nvCxnSpPr>
        <p:spPr>
          <a:xfrm>
            <a:off x="7952575" y="2599275"/>
            <a:ext cx="0" cy="2208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at a glance</a:t>
            </a:r>
            <a:endParaRPr/>
          </a:p>
        </p:txBody>
      </p:sp>
      <p:sp>
        <p:nvSpPr>
          <p:cNvPr id="94" name="Google Shape;94;p1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Sensorizing a compliant, thermally actuated robot limb</a:t>
            </a:r>
            <a:endParaRPr/>
          </a:p>
          <a:p>
            <a:pPr indent="-317500" lvl="0" marL="457200" rtl="0" algn="l">
              <a:spcBef>
                <a:spcPts val="0"/>
              </a:spcBef>
              <a:spcAft>
                <a:spcPts val="0"/>
              </a:spcAft>
              <a:buSzPts val="1400"/>
              <a:buChar char="●"/>
            </a:pPr>
            <a:r>
              <a:rPr lang="en"/>
              <a:t>Develop simplified system model</a:t>
            </a:r>
            <a:endParaRPr/>
          </a:p>
          <a:p>
            <a:pPr indent="-317500" lvl="0" marL="457200" rtl="0" algn="l">
              <a:spcBef>
                <a:spcPts val="0"/>
              </a:spcBef>
              <a:spcAft>
                <a:spcPts val="0"/>
              </a:spcAft>
              <a:buSzPts val="1400"/>
              <a:buChar char="●"/>
            </a:pPr>
            <a:r>
              <a:rPr lang="en"/>
              <a:t>Calibrate model parameters</a:t>
            </a:r>
            <a:endParaRPr/>
          </a:p>
          <a:p>
            <a:pPr indent="-317500" lvl="0" marL="457200" rtl="0" algn="l">
              <a:spcBef>
                <a:spcPts val="0"/>
              </a:spcBef>
              <a:spcAft>
                <a:spcPts val="0"/>
              </a:spcAft>
              <a:buSzPts val="1400"/>
              <a:buChar char="●"/>
            </a:pPr>
            <a:r>
              <a:rPr lang="en"/>
              <a:t>Trajectory optimization for open-loop control</a:t>
            </a:r>
            <a:endParaRPr/>
          </a:p>
          <a:p>
            <a:pPr indent="-317500" lvl="0" marL="457200" rtl="0" algn="l">
              <a:spcBef>
                <a:spcPts val="0"/>
              </a:spcBef>
              <a:spcAft>
                <a:spcPts val="0"/>
              </a:spcAft>
              <a:buSzPts val="1400"/>
              <a:buChar char="●"/>
            </a:pPr>
            <a:r>
              <a:rPr lang="en"/>
              <a:t>Validate in hardware</a:t>
            </a:r>
            <a:endParaRPr/>
          </a:p>
          <a:p>
            <a:pPr indent="-317500" lvl="0" marL="457200" rtl="0" algn="l">
              <a:spcBef>
                <a:spcPts val="0"/>
              </a:spcBef>
              <a:spcAft>
                <a:spcPts val="0"/>
              </a:spcAft>
              <a:buSzPts val="1400"/>
              <a:buChar char="●"/>
            </a:pPr>
            <a:r>
              <a:rPr lang="en"/>
              <a:t>Future directions</a:t>
            </a:r>
            <a:endParaRPr/>
          </a:p>
        </p:txBody>
      </p:sp>
      <p:sp>
        <p:nvSpPr>
          <p:cNvPr id="95" name="Google Shape;95;p14"/>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pic>
        <p:nvPicPr>
          <p:cNvPr id="96" name="Google Shape;96;p14" title="TrajOpt_v2_tr.mp4">
            <a:hlinkClick r:id="rId3"/>
          </p:cNvPr>
          <p:cNvPicPr preferRelativeResize="0"/>
          <p:nvPr/>
        </p:nvPicPr>
        <p:blipFill>
          <a:blip r:embed="rId4">
            <a:alphaModFix/>
          </a:blip>
          <a:stretch>
            <a:fillRect/>
          </a:stretch>
        </p:blipFill>
        <p:spPr>
          <a:xfrm>
            <a:off x="4464000" y="1170125"/>
            <a:ext cx="4527600" cy="3395700"/>
          </a:xfrm>
          <a:prstGeom prst="rect">
            <a:avLst/>
          </a:prstGeom>
          <a:noFill/>
          <a:ln>
            <a:noFill/>
          </a:ln>
        </p:spPr>
      </p:pic>
      <p:sp>
        <p:nvSpPr>
          <p:cNvPr id="97" name="Google Shape;97;p14"/>
          <p:cNvSpPr txBox="1"/>
          <p:nvPr>
            <p:ph idx="4294967295" type="subTitle"/>
          </p:nvPr>
        </p:nvSpPr>
        <p:spPr>
          <a:xfrm>
            <a:off x="434550" y="3857575"/>
            <a:ext cx="3955200" cy="711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700">
                <a:solidFill>
                  <a:schemeClr val="dk1"/>
                </a:solidFill>
                <a:latin typeface="Lora"/>
                <a:ea typeface="Lora"/>
                <a:cs typeface="Lora"/>
                <a:sym typeface="Lora"/>
              </a:rPr>
              <a:t>A. Wertz, A. P. Sabelhaus, and C. Majidi, “Trajectory optimization for thermally-actuated soft planar robot limbs,” in </a:t>
            </a:r>
            <a:r>
              <a:rPr i="1" lang="en" sz="700">
                <a:solidFill>
                  <a:schemeClr val="dk1"/>
                </a:solidFill>
                <a:latin typeface="Lora"/>
                <a:ea typeface="Lora"/>
                <a:cs typeface="Lora"/>
                <a:sym typeface="Lora"/>
              </a:rPr>
              <a:t>IEEE 5th International Conference on Soft Robotics (RoboSoft)</a:t>
            </a:r>
            <a:r>
              <a:rPr lang="en" sz="700">
                <a:solidFill>
                  <a:schemeClr val="dk1"/>
                </a:solidFill>
                <a:latin typeface="Lora"/>
                <a:ea typeface="Lora"/>
                <a:cs typeface="Lora"/>
                <a:sym typeface="Lora"/>
              </a:rPr>
              <a:t>. 2022.</a:t>
            </a:r>
            <a:endParaRPr sz="7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Shape memory alloys (SMA)</a:t>
            </a:r>
            <a:endParaRPr/>
          </a:p>
        </p:txBody>
      </p:sp>
      <p:sp>
        <p:nvSpPr>
          <p:cNvPr id="283" name="Google Shape;283;p32"/>
          <p:cNvSpPr txBox="1"/>
          <p:nvPr>
            <p:ph idx="1" type="body"/>
          </p:nvPr>
        </p:nvSpPr>
        <p:spPr>
          <a:xfrm>
            <a:off x="142875" y="1017725"/>
            <a:ext cx="3369900" cy="3721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Crystal lattice deformations translate to macroscopic strain</a:t>
            </a:r>
            <a:endParaRPr/>
          </a:p>
          <a:p>
            <a:pPr indent="-304800" lvl="1" marL="914400" rtl="0" algn="l">
              <a:spcBef>
                <a:spcPts val="0"/>
              </a:spcBef>
              <a:spcAft>
                <a:spcPts val="0"/>
              </a:spcAft>
              <a:buSzPts val="1200"/>
              <a:buChar char="○"/>
            </a:pPr>
            <a:r>
              <a:rPr lang="en"/>
              <a:t>Shape memory effect</a:t>
            </a:r>
            <a:endParaRPr/>
          </a:p>
          <a:p>
            <a:pPr indent="-304800" lvl="1" marL="914400" rtl="0" algn="l">
              <a:spcBef>
                <a:spcPts val="0"/>
              </a:spcBef>
              <a:spcAft>
                <a:spcPts val="0"/>
              </a:spcAft>
              <a:buSzPts val="1200"/>
              <a:buChar char="○"/>
            </a:pPr>
            <a:r>
              <a:rPr lang="en"/>
              <a:t>Pseudoelasticity</a:t>
            </a:r>
            <a:endParaRPr/>
          </a:p>
          <a:p>
            <a:pPr indent="0" lvl="0" marL="0" rtl="0" algn="l">
              <a:spcBef>
                <a:spcPts val="1200"/>
              </a:spcBef>
              <a:spcAft>
                <a:spcPts val="0"/>
              </a:spcAft>
              <a:buNone/>
            </a:pPr>
            <a:r>
              <a:rPr lang="en"/>
              <a:t>Challenges</a:t>
            </a:r>
            <a:endParaRPr/>
          </a:p>
          <a:p>
            <a:pPr indent="-317500" lvl="0" marL="457200" rtl="0" algn="l">
              <a:spcBef>
                <a:spcPts val="1200"/>
              </a:spcBef>
              <a:spcAft>
                <a:spcPts val="0"/>
              </a:spcAft>
              <a:buClr>
                <a:srgbClr val="CC0000"/>
              </a:buClr>
              <a:buSzPts val="1400"/>
              <a:buChar char="●"/>
            </a:pPr>
            <a:r>
              <a:rPr lang="en">
                <a:solidFill>
                  <a:srgbClr val="CC0000"/>
                </a:solidFill>
              </a:rPr>
              <a:t>Hysteretic effects on stress- and temperature- induced deformations</a:t>
            </a:r>
            <a:endParaRPr>
              <a:solidFill>
                <a:srgbClr val="CC0000"/>
              </a:solidFill>
            </a:endParaRPr>
          </a:p>
          <a:p>
            <a:pPr indent="-317500" lvl="0" marL="457200" rtl="0" algn="l">
              <a:spcBef>
                <a:spcPts val="0"/>
              </a:spcBef>
              <a:spcAft>
                <a:spcPts val="0"/>
              </a:spcAft>
              <a:buClr>
                <a:srgbClr val="3C78D8"/>
              </a:buClr>
              <a:buSzPts val="1400"/>
              <a:buChar char="●"/>
            </a:pPr>
            <a:r>
              <a:rPr lang="en">
                <a:solidFill>
                  <a:srgbClr val="3C78D8"/>
                </a:solidFill>
              </a:rPr>
              <a:t>Transformation temperatures change based on stress</a:t>
            </a:r>
            <a:endParaRPr>
              <a:solidFill>
                <a:srgbClr val="3C78D8"/>
              </a:solidFill>
            </a:endParaRPr>
          </a:p>
          <a:p>
            <a:pPr indent="-317500" lvl="0" marL="457200" rtl="0" algn="l">
              <a:spcBef>
                <a:spcPts val="0"/>
              </a:spcBef>
              <a:spcAft>
                <a:spcPts val="0"/>
              </a:spcAft>
              <a:buClr>
                <a:srgbClr val="E69138"/>
              </a:buClr>
              <a:buSzPts val="1400"/>
              <a:buChar char="●"/>
            </a:pPr>
            <a:r>
              <a:rPr lang="en">
                <a:solidFill>
                  <a:srgbClr val="E69138"/>
                </a:solidFill>
              </a:rPr>
              <a:t>Martensite fractions difficult to measure</a:t>
            </a:r>
            <a:endParaRPr>
              <a:solidFill>
                <a:srgbClr val="E69138"/>
              </a:solidFill>
            </a:endParaRPr>
          </a:p>
        </p:txBody>
      </p:sp>
      <p:sp>
        <p:nvSpPr>
          <p:cNvPr id="284" name="Google Shape;284;p32"/>
          <p:cNvSpPr txBox="1"/>
          <p:nvPr>
            <p:ph idx="4294967295"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5" name="Google Shape;285;p32"/>
          <p:cNvSpPr txBox="1"/>
          <p:nvPr/>
        </p:nvSpPr>
        <p:spPr>
          <a:xfrm>
            <a:off x="3755305" y="2718450"/>
            <a:ext cx="264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mbria"/>
                <a:ea typeface="Cambria"/>
                <a:cs typeface="Cambria"/>
                <a:sym typeface="Cambria"/>
              </a:rPr>
              <a:t>Single actuation path</a:t>
            </a:r>
            <a:endParaRPr sz="1000">
              <a:latin typeface="Cambria"/>
              <a:ea typeface="Cambria"/>
              <a:cs typeface="Cambria"/>
              <a:sym typeface="Cambria"/>
            </a:endParaRPr>
          </a:p>
        </p:txBody>
      </p:sp>
      <p:pic>
        <p:nvPicPr>
          <p:cNvPr id="286" name="Google Shape;286;p32"/>
          <p:cNvPicPr preferRelativeResize="0"/>
          <p:nvPr/>
        </p:nvPicPr>
        <p:blipFill>
          <a:blip r:embed="rId3">
            <a:alphaModFix/>
          </a:blip>
          <a:stretch>
            <a:fillRect/>
          </a:stretch>
        </p:blipFill>
        <p:spPr>
          <a:xfrm>
            <a:off x="3755305" y="3001342"/>
            <a:ext cx="2387971" cy="1726175"/>
          </a:xfrm>
          <a:prstGeom prst="rect">
            <a:avLst/>
          </a:prstGeom>
          <a:noFill/>
          <a:ln>
            <a:noFill/>
          </a:ln>
        </p:spPr>
      </p:pic>
      <p:pic>
        <p:nvPicPr>
          <p:cNvPr id="287" name="Google Shape;287;p32"/>
          <p:cNvPicPr preferRelativeResize="0"/>
          <p:nvPr/>
        </p:nvPicPr>
        <p:blipFill>
          <a:blip r:embed="rId4">
            <a:alphaModFix/>
          </a:blip>
          <a:stretch>
            <a:fillRect/>
          </a:stretch>
        </p:blipFill>
        <p:spPr>
          <a:xfrm>
            <a:off x="6351687" y="3001341"/>
            <a:ext cx="2221629" cy="1726175"/>
          </a:xfrm>
          <a:prstGeom prst="rect">
            <a:avLst/>
          </a:prstGeom>
          <a:noFill/>
          <a:ln>
            <a:noFill/>
          </a:ln>
        </p:spPr>
      </p:pic>
      <p:sp>
        <p:nvSpPr>
          <p:cNvPr id="288" name="Google Shape;288;p32"/>
          <p:cNvSpPr txBox="1"/>
          <p:nvPr/>
        </p:nvSpPr>
        <p:spPr>
          <a:xfrm>
            <a:off x="6308513" y="2718450"/>
            <a:ext cx="264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mbria"/>
                <a:ea typeface="Cambria"/>
                <a:cs typeface="Cambria"/>
                <a:sym typeface="Cambria"/>
              </a:rPr>
              <a:t>Psuedoelastic loading path</a:t>
            </a:r>
            <a:endParaRPr sz="1000">
              <a:latin typeface="Cambria"/>
              <a:ea typeface="Cambria"/>
              <a:cs typeface="Cambria"/>
              <a:sym typeface="Cambria"/>
            </a:endParaRPr>
          </a:p>
        </p:txBody>
      </p:sp>
      <p:sp>
        <p:nvSpPr>
          <p:cNvPr id="289" name="Google Shape;289;p32"/>
          <p:cNvSpPr/>
          <p:nvPr/>
        </p:nvSpPr>
        <p:spPr>
          <a:xfrm>
            <a:off x="4065575" y="3657700"/>
            <a:ext cx="582600" cy="311100"/>
          </a:xfrm>
          <a:prstGeom prst="rect">
            <a:avLst/>
          </a:prstGeom>
          <a:no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2"/>
          <p:cNvSpPr/>
          <p:nvPr/>
        </p:nvSpPr>
        <p:spPr>
          <a:xfrm>
            <a:off x="5329225" y="3117950"/>
            <a:ext cx="480900" cy="311100"/>
          </a:xfrm>
          <a:prstGeom prst="rect">
            <a:avLst/>
          </a:prstGeom>
          <a:no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2"/>
          <p:cNvSpPr/>
          <p:nvPr/>
        </p:nvSpPr>
        <p:spPr>
          <a:xfrm>
            <a:off x="3910250" y="4031379"/>
            <a:ext cx="548700" cy="259200"/>
          </a:xfrm>
          <a:prstGeom prst="rect">
            <a:avLst/>
          </a:prstGeom>
          <a:no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32"/>
          <p:cNvPicPr preferRelativeResize="0"/>
          <p:nvPr/>
        </p:nvPicPr>
        <p:blipFill>
          <a:blip r:embed="rId5">
            <a:alphaModFix/>
          </a:blip>
          <a:stretch>
            <a:fillRect/>
          </a:stretch>
        </p:blipFill>
        <p:spPr>
          <a:xfrm>
            <a:off x="5183149" y="1017725"/>
            <a:ext cx="1700725" cy="1700725"/>
          </a:xfrm>
          <a:prstGeom prst="rect">
            <a:avLst/>
          </a:prstGeom>
          <a:noFill/>
          <a:ln cap="flat" cmpd="sng" w="28575">
            <a:solidFill>
              <a:schemeClr val="dk2"/>
            </a:solidFill>
            <a:prstDash val="solid"/>
            <a:round/>
            <a:headEnd len="sm" w="sm" type="none"/>
            <a:tailEnd len="sm" w="sm" type="none"/>
          </a:ln>
        </p:spPr>
      </p:pic>
      <p:sp>
        <p:nvSpPr>
          <p:cNvPr id="293" name="Google Shape;293;p32"/>
          <p:cNvSpPr txBox="1"/>
          <p:nvPr/>
        </p:nvSpPr>
        <p:spPr>
          <a:xfrm>
            <a:off x="7170125" y="1017725"/>
            <a:ext cx="194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Wikipedia contributors. "Shape-memory alloy." </a:t>
            </a:r>
            <a:r>
              <a:rPr i="1" lang="en" sz="700">
                <a:solidFill>
                  <a:schemeClr val="dk1"/>
                </a:solidFill>
              </a:rPr>
              <a:t>Wikipedia, The Free Encyclopedia</a:t>
            </a:r>
            <a:r>
              <a:rPr lang="en" sz="700">
                <a:solidFill>
                  <a:schemeClr val="dk1"/>
                </a:solidFill>
              </a:rPr>
              <a:t>. Wikipedia, The Free Encyclopedia, 7 Apr. 2022. Web. 25 Apr. 2022. </a:t>
            </a:r>
            <a:endParaRPr sz="700">
              <a:latin typeface="Open Sans Medium"/>
              <a:ea typeface="Open Sans Medium"/>
              <a:cs typeface="Open Sans Medium"/>
              <a:sym typeface="Open Sans Medium"/>
            </a:endParaRPr>
          </a:p>
        </p:txBody>
      </p:sp>
      <p:cxnSp>
        <p:nvCxnSpPr>
          <p:cNvPr id="294" name="Google Shape;294;p32"/>
          <p:cNvCxnSpPr/>
          <p:nvPr/>
        </p:nvCxnSpPr>
        <p:spPr>
          <a:xfrm rot="10800000">
            <a:off x="6952625" y="1325525"/>
            <a:ext cx="217500" cy="0"/>
          </a:xfrm>
          <a:prstGeom prst="straightConnector1">
            <a:avLst/>
          </a:prstGeom>
          <a:noFill/>
          <a:ln cap="flat" cmpd="sng" w="19050">
            <a:solidFill>
              <a:schemeClr val="dk2"/>
            </a:solidFill>
            <a:prstDash val="solid"/>
            <a:round/>
            <a:headEnd len="med" w="med" type="none"/>
            <a:tailEnd len="med" w="med" type="triangle"/>
          </a:ln>
        </p:spPr>
      </p:cxnSp>
      <p:sp>
        <p:nvSpPr>
          <p:cNvPr id="295" name="Google Shape;295;p32"/>
          <p:cNvSpPr txBox="1"/>
          <p:nvPr/>
        </p:nvSpPr>
        <p:spPr>
          <a:xfrm>
            <a:off x="6981475" y="1983675"/>
            <a:ext cx="194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Lagoudas, Dimitris C., ed. </a:t>
            </a:r>
            <a:r>
              <a:rPr i="1" lang="en" sz="700">
                <a:solidFill>
                  <a:schemeClr val="dk1"/>
                </a:solidFill>
              </a:rPr>
              <a:t>Shape memory alloys: modeling and engineering applications</a:t>
            </a:r>
            <a:r>
              <a:rPr lang="en" sz="700">
                <a:solidFill>
                  <a:schemeClr val="dk1"/>
                </a:solidFill>
              </a:rPr>
              <a:t>. Springer Science &amp; Business Media, 2008.</a:t>
            </a:r>
            <a:endParaRPr sz="700">
              <a:latin typeface="Open Sans Medium"/>
              <a:ea typeface="Open Sans Medium"/>
              <a:cs typeface="Open Sans Medium"/>
              <a:sym typeface="Open Sans Medium"/>
            </a:endParaRPr>
          </a:p>
        </p:txBody>
      </p:sp>
      <p:cxnSp>
        <p:nvCxnSpPr>
          <p:cNvPr id="296" name="Google Shape;296;p32"/>
          <p:cNvCxnSpPr>
            <a:stCxn id="295" idx="2"/>
          </p:cNvCxnSpPr>
          <p:nvPr/>
        </p:nvCxnSpPr>
        <p:spPr>
          <a:xfrm>
            <a:off x="7952575" y="2599275"/>
            <a:ext cx="0" cy="2208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02" name="Google Shape;302;p33"/>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303" name="Google Shape;30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 actuation model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Ignore hysteresis</a:t>
            </a:r>
            <a:endParaRPr/>
          </a:p>
        </p:txBody>
      </p:sp>
      <p:sp>
        <p:nvSpPr>
          <p:cNvPr id="309" name="Google Shape;309;p34"/>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310" name="Google Shape;31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 actuation model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35"/>
          <p:cNvPicPr preferRelativeResize="0"/>
          <p:nvPr/>
        </p:nvPicPr>
        <p:blipFill>
          <a:blip r:embed="rId3">
            <a:alphaModFix/>
          </a:blip>
          <a:stretch>
            <a:fillRect/>
          </a:stretch>
        </p:blipFill>
        <p:spPr>
          <a:xfrm>
            <a:off x="1006425" y="2415850"/>
            <a:ext cx="3076575" cy="1876425"/>
          </a:xfrm>
          <a:prstGeom prst="rect">
            <a:avLst/>
          </a:prstGeom>
          <a:noFill/>
          <a:ln>
            <a:noFill/>
          </a:ln>
        </p:spPr>
      </p:pic>
      <p:sp>
        <p:nvSpPr>
          <p:cNvPr id="316" name="Google Shape;316;p3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Ignore hysteresis</a:t>
            </a:r>
            <a:endParaRPr/>
          </a:p>
          <a:p>
            <a:pPr indent="0" lvl="0" marL="0" rtl="0" algn="l">
              <a:spcBef>
                <a:spcPts val="1200"/>
              </a:spcBef>
              <a:spcAft>
                <a:spcPts val="1200"/>
              </a:spcAft>
              <a:buNone/>
            </a:pPr>
            <a:r>
              <a:rPr lang="en"/>
              <a:t>Convective heat transfer model: </a:t>
            </a:r>
            <a:r>
              <a:rPr lang="en" sz="1191"/>
              <a:t>(ignoring effect of martensite fraction)</a:t>
            </a:r>
            <a:endParaRPr/>
          </a:p>
        </p:txBody>
      </p:sp>
      <p:sp>
        <p:nvSpPr>
          <p:cNvPr id="317" name="Google Shape;317;p35"/>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318" name="Google Shape;31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 actuation model</a:t>
            </a:r>
            <a:endParaRPr/>
          </a:p>
        </p:txBody>
      </p:sp>
      <p:pic>
        <p:nvPicPr>
          <p:cNvPr id="319" name="Google Shape;319;p35"/>
          <p:cNvPicPr preferRelativeResize="0"/>
          <p:nvPr/>
        </p:nvPicPr>
        <p:blipFill rotWithShape="1">
          <a:blip r:embed="rId4">
            <a:alphaModFix/>
          </a:blip>
          <a:srcRect b="47567" l="0" r="3901" t="0"/>
          <a:stretch/>
        </p:blipFill>
        <p:spPr>
          <a:xfrm>
            <a:off x="555375" y="2365050"/>
            <a:ext cx="1705225" cy="276550"/>
          </a:xfrm>
          <a:prstGeom prst="rect">
            <a:avLst/>
          </a:prstGeom>
          <a:noFill/>
          <a:ln>
            <a:noFill/>
          </a:ln>
        </p:spPr>
      </p:pic>
      <p:sp>
        <p:nvSpPr>
          <p:cNvPr id="320" name="Google Shape;320;p35"/>
          <p:cNvSpPr txBox="1"/>
          <p:nvPr/>
        </p:nvSpPr>
        <p:spPr>
          <a:xfrm>
            <a:off x="670800" y="2108050"/>
            <a:ext cx="11493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1155CC"/>
                </a:solidFill>
                <a:latin typeface="Open Sans Medium"/>
                <a:ea typeface="Open Sans Medium"/>
                <a:cs typeface="Open Sans Medium"/>
                <a:sym typeface="Open Sans Medium"/>
              </a:rPr>
              <a:t>Convective cooling</a:t>
            </a:r>
            <a:endParaRPr sz="800">
              <a:solidFill>
                <a:srgbClr val="1155CC"/>
              </a:solidFill>
              <a:latin typeface="Open Sans Medium"/>
              <a:ea typeface="Open Sans Medium"/>
              <a:cs typeface="Open Sans Medium"/>
              <a:sym typeface="Open Sans Medium"/>
            </a:endParaRPr>
          </a:p>
        </p:txBody>
      </p:sp>
      <p:sp>
        <p:nvSpPr>
          <p:cNvPr id="321" name="Google Shape;321;p35"/>
          <p:cNvSpPr txBox="1"/>
          <p:nvPr/>
        </p:nvSpPr>
        <p:spPr>
          <a:xfrm>
            <a:off x="1826500" y="2108050"/>
            <a:ext cx="114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CC0000"/>
                </a:solidFill>
                <a:latin typeface="Open Sans Medium"/>
                <a:ea typeface="Open Sans Medium"/>
                <a:cs typeface="Open Sans Medium"/>
                <a:sym typeface="Open Sans Medium"/>
              </a:rPr>
              <a:t>Joule heating</a:t>
            </a:r>
            <a:endParaRPr sz="800">
              <a:solidFill>
                <a:srgbClr val="CC0000"/>
              </a:solidFill>
              <a:latin typeface="Open Sans Medium"/>
              <a:ea typeface="Open Sans Medium"/>
              <a:cs typeface="Open Sans Medium"/>
              <a:sym typeface="Open Sans Medium"/>
            </a:endParaRPr>
          </a:p>
        </p:txBody>
      </p:sp>
      <p:sp>
        <p:nvSpPr>
          <p:cNvPr id="322" name="Google Shape;322;p35"/>
          <p:cNvSpPr/>
          <p:nvPr/>
        </p:nvSpPr>
        <p:spPr>
          <a:xfrm>
            <a:off x="927100" y="2413000"/>
            <a:ext cx="803100" cy="2223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1905000" y="2413000"/>
            <a:ext cx="349200" cy="2223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 name="Google Shape;324;p35"/>
          <p:cNvCxnSpPr/>
          <p:nvPr/>
        </p:nvCxnSpPr>
        <p:spPr>
          <a:xfrm flipH="1">
            <a:off x="4114950" y="2305700"/>
            <a:ext cx="292500" cy="168600"/>
          </a:xfrm>
          <a:prstGeom prst="straightConnector1">
            <a:avLst/>
          </a:prstGeom>
          <a:noFill/>
          <a:ln cap="flat" cmpd="sng" w="19050">
            <a:solidFill>
              <a:srgbClr val="FF0000"/>
            </a:solidFill>
            <a:prstDash val="solid"/>
            <a:round/>
            <a:headEnd len="med" w="med" type="none"/>
            <a:tailEnd len="med" w="med" type="triangle"/>
          </a:ln>
        </p:spPr>
      </p:cxnSp>
      <p:cxnSp>
        <p:nvCxnSpPr>
          <p:cNvPr id="325" name="Google Shape;325;p35"/>
          <p:cNvCxnSpPr/>
          <p:nvPr/>
        </p:nvCxnSpPr>
        <p:spPr>
          <a:xfrm flipH="1">
            <a:off x="721422" y="4210700"/>
            <a:ext cx="292500" cy="168600"/>
          </a:xfrm>
          <a:prstGeom prst="straightConnector1">
            <a:avLst/>
          </a:prstGeom>
          <a:noFill/>
          <a:ln cap="flat" cmpd="sng" w="19050">
            <a:solidFill>
              <a:srgbClr val="FF0000"/>
            </a:solidFill>
            <a:prstDash val="solid"/>
            <a:round/>
            <a:headEnd len="med" w="med" type="none"/>
            <a:tailEnd len="med" w="med" type="triangle"/>
          </a:ln>
        </p:spPr>
      </p:cxnSp>
      <p:sp>
        <p:nvSpPr>
          <p:cNvPr id="326" name="Google Shape;326;p35"/>
          <p:cNvSpPr txBox="1"/>
          <p:nvPr/>
        </p:nvSpPr>
        <p:spPr>
          <a:xfrm>
            <a:off x="251918" y="4295041"/>
            <a:ext cx="100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0000"/>
                </a:solidFill>
                <a:latin typeface="Lora Medium"/>
                <a:ea typeface="Lora Medium"/>
                <a:cs typeface="Lora Medium"/>
                <a:sym typeface="Lora Medium"/>
              </a:rPr>
              <a:t>Joule heating</a:t>
            </a:r>
            <a:endParaRPr sz="900">
              <a:solidFill>
                <a:srgbClr val="FF0000"/>
              </a:solidFill>
              <a:latin typeface="Lora Medium"/>
              <a:ea typeface="Lora Medium"/>
              <a:cs typeface="Lora Medium"/>
              <a:sym typeface="Lora Medium"/>
            </a:endParaRPr>
          </a:p>
        </p:txBody>
      </p:sp>
      <p:cxnSp>
        <p:nvCxnSpPr>
          <p:cNvPr id="327" name="Google Shape;327;p35"/>
          <p:cNvCxnSpPr/>
          <p:nvPr/>
        </p:nvCxnSpPr>
        <p:spPr>
          <a:xfrm>
            <a:off x="2362525" y="3648400"/>
            <a:ext cx="141900" cy="204000"/>
          </a:xfrm>
          <a:prstGeom prst="straightConnector1">
            <a:avLst/>
          </a:prstGeom>
          <a:noFill/>
          <a:ln cap="flat" cmpd="sng" w="19050">
            <a:solidFill>
              <a:srgbClr val="1155CC"/>
            </a:solidFill>
            <a:prstDash val="solid"/>
            <a:round/>
            <a:headEnd len="med" w="med" type="none"/>
            <a:tailEnd len="med" w="med" type="triangle"/>
          </a:ln>
        </p:spPr>
      </p:cxnSp>
      <p:cxnSp>
        <p:nvCxnSpPr>
          <p:cNvPr id="328" name="Google Shape;328;p35"/>
          <p:cNvCxnSpPr/>
          <p:nvPr/>
        </p:nvCxnSpPr>
        <p:spPr>
          <a:xfrm>
            <a:off x="2057725" y="3191200"/>
            <a:ext cx="141900" cy="204000"/>
          </a:xfrm>
          <a:prstGeom prst="straightConnector1">
            <a:avLst/>
          </a:prstGeom>
          <a:noFill/>
          <a:ln cap="flat" cmpd="sng" w="19050">
            <a:solidFill>
              <a:srgbClr val="1155CC"/>
            </a:solidFill>
            <a:prstDash val="solid"/>
            <a:round/>
            <a:headEnd len="med" w="med" type="triangle"/>
            <a:tailEnd len="med" w="med" type="none"/>
          </a:ln>
        </p:spPr>
      </p:cxnSp>
      <p:sp>
        <p:nvSpPr>
          <p:cNvPr id="329" name="Google Shape;329;p35"/>
          <p:cNvSpPr txBox="1"/>
          <p:nvPr/>
        </p:nvSpPr>
        <p:spPr>
          <a:xfrm>
            <a:off x="2316225" y="3781750"/>
            <a:ext cx="1257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1155CC"/>
                </a:solidFill>
                <a:latin typeface="Lora Medium"/>
                <a:ea typeface="Lora Medium"/>
                <a:cs typeface="Lora Medium"/>
                <a:sym typeface="Lora Medium"/>
              </a:rPr>
              <a:t>Convective cooling</a:t>
            </a:r>
            <a:endParaRPr sz="900">
              <a:solidFill>
                <a:srgbClr val="1155CC"/>
              </a:solidFill>
              <a:latin typeface="Lora Medium"/>
              <a:ea typeface="Lora Medium"/>
              <a:cs typeface="Lora Medium"/>
              <a:sym typeface="Lora Medium"/>
            </a:endParaRPr>
          </a:p>
        </p:txBody>
      </p:sp>
      <p:sp>
        <p:nvSpPr>
          <p:cNvPr id="330" name="Google Shape;330;p35"/>
          <p:cNvSpPr txBox="1"/>
          <p:nvPr/>
        </p:nvSpPr>
        <p:spPr>
          <a:xfrm>
            <a:off x="2720596" y="3331100"/>
            <a:ext cx="1257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Lora Medium"/>
                <a:ea typeface="Lora Medium"/>
                <a:cs typeface="Lora Medium"/>
                <a:sym typeface="Lora Medium"/>
              </a:rPr>
              <a:t>SMA actuator coil</a:t>
            </a:r>
            <a:endParaRPr sz="900">
              <a:solidFill>
                <a:schemeClr val="dk1"/>
              </a:solidFill>
              <a:latin typeface="Lora Medium"/>
              <a:ea typeface="Lora Medium"/>
              <a:cs typeface="Lora Medium"/>
              <a:sym typeface="Lora Medium"/>
            </a:endParaRPr>
          </a:p>
        </p:txBody>
      </p:sp>
      <p:cxnSp>
        <p:nvCxnSpPr>
          <p:cNvPr id="331" name="Google Shape;331;p35"/>
          <p:cNvCxnSpPr/>
          <p:nvPr/>
        </p:nvCxnSpPr>
        <p:spPr>
          <a:xfrm>
            <a:off x="2848950" y="3266425"/>
            <a:ext cx="267600" cy="186300"/>
          </a:xfrm>
          <a:prstGeom prst="straightConnector1">
            <a:avLst/>
          </a:prstGeom>
          <a:noFill/>
          <a:ln cap="flat" cmpd="sng" w="9525">
            <a:solidFill>
              <a:schemeClr val="dk2"/>
            </a:solidFill>
            <a:prstDash val="dash"/>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36"/>
          <p:cNvPicPr preferRelativeResize="0"/>
          <p:nvPr/>
        </p:nvPicPr>
        <p:blipFill rotWithShape="1">
          <a:blip r:embed="rId3">
            <a:alphaModFix/>
          </a:blip>
          <a:srcRect b="0" l="0" r="35001" t="0"/>
          <a:stretch/>
        </p:blipFill>
        <p:spPr>
          <a:xfrm>
            <a:off x="3242025" y="2210325"/>
            <a:ext cx="872925" cy="857250"/>
          </a:xfrm>
          <a:prstGeom prst="rect">
            <a:avLst/>
          </a:prstGeom>
          <a:noFill/>
          <a:ln>
            <a:noFill/>
          </a:ln>
        </p:spPr>
      </p:pic>
      <p:sp>
        <p:nvSpPr>
          <p:cNvPr id="337" name="Google Shape;337;p3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Ignore hysteresis</a:t>
            </a:r>
            <a:endParaRPr/>
          </a:p>
          <a:p>
            <a:pPr indent="0" lvl="0" marL="0" rtl="0" algn="l">
              <a:spcBef>
                <a:spcPts val="1200"/>
              </a:spcBef>
              <a:spcAft>
                <a:spcPts val="1200"/>
              </a:spcAft>
              <a:buNone/>
            </a:pPr>
            <a:r>
              <a:rPr lang="en"/>
              <a:t>Convective heat transfer model: </a:t>
            </a:r>
            <a:r>
              <a:rPr lang="en" sz="1191"/>
              <a:t>(ignoring effect of martensite fraction)</a:t>
            </a:r>
            <a:endParaRPr/>
          </a:p>
        </p:txBody>
      </p:sp>
      <p:sp>
        <p:nvSpPr>
          <p:cNvPr id="338" name="Google Shape;338;p36"/>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339" name="Google Shape;33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 actuation model</a:t>
            </a:r>
            <a:endParaRPr/>
          </a:p>
        </p:txBody>
      </p:sp>
      <p:pic>
        <p:nvPicPr>
          <p:cNvPr id="340" name="Google Shape;340;p36"/>
          <p:cNvPicPr preferRelativeResize="0"/>
          <p:nvPr/>
        </p:nvPicPr>
        <p:blipFill>
          <a:blip r:embed="rId4">
            <a:alphaModFix/>
          </a:blip>
          <a:stretch>
            <a:fillRect/>
          </a:stretch>
        </p:blipFill>
        <p:spPr>
          <a:xfrm>
            <a:off x="555375" y="2365044"/>
            <a:ext cx="1774514" cy="527425"/>
          </a:xfrm>
          <a:prstGeom prst="rect">
            <a:avLst/>
          </a:prstGeom>
          <a:noFill/>
          <a:ln>
            <a:noFill/>
          </a:ln>
        </p:spPr>
      </p:pic>
      <p:sp>
        <p:nvSpPr>
          <p:cNvPr id="341" name="Google Shape;341;p36"/>
          <p:cNvSpPr txBox="1"/>
          <p:nvPr/>
        </p:nvSpPr>
        <p:spPr>
          <a:xfrm>
            <a:off x="670800" y="2108050"/>
            <a:ext cx="11493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1155CC"/>
                </a:solidFill>
                <a:latin typeface="Open Sans Medium"/>
                <a:ea typeface="Open Sans Medium"/>
                <a:cs typeface="Open Sans Medium"/>
                <a:sym typeface="Open Sans Medium"/>
              </a:rPr>
              <a:t>Convective cooling</a:t>
            </a:r>
            <a:endParaRPr sz="800">
              <a:solidFill>
                <a:srgbClr val="1155CC"/>
              </a:solidFill>
              <a:latin typeface="Open Sans Medium"/>
              <a:ea typeface="Open Sans Medium"/>
              <a:cs typeface="Open Sans Medium"/>
              <a:sym typeface="Open Sans Medium"/>
            </a:endParaRPr>
          </a:p>
        </p:txBody>
      </p:sp>
      <p:sp>
        <p:nvSpPr>
          <p:cNvPr id="342" name="Google Shape;342;p36"/>
          <p:cNvSpPr txBox="1"/>
          <p:nvPr/>
        </p:nvSpPr>
        <p:spPr>
          <a:xfrm>
            <a:off x="1826500" y="2108050"/>
            <a:ext cx="114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CC0000"/>
                </a:solidFill>
                <a:latin typeface="Open Sans Medium"/>
                <a:ea typeface="Open Sans Medium"/>
                <a:cs typeface="Open Sans Medium"/>
                <a:sym typeface="Open Sans Medium"/>
              </a:rPr>
              <a:t>Joule heating</a:t>
            </a:r>
            <a:endParaRPr sz="800">
              <a:solidFill>
                <a:srgbClr val="CC0000"/>
              </a:solidFill>
              <a:latin typeface="Open Sans Medium"/>
              <a:ea typeface="Open Sans Medium"/>
              <a:cs typeface="Open Sans Medium"/>
              <a:sym typeface="Open Sans Medium"/>
            </a:endParaRPr>
          </a:p>
        </p:txBody>
      </p:sp>
      <p:sp>
        <p:nvSpPr>
          <p:cNvPr id="343" name="Google Shape;343;p36"/>
          <p:cNvSpPr txBox="1"/>
          <p:nvPr/>
        </p:nvSpPr>
        <p:spPr>
          <a:xfrm>
            <a:off x="381000" y="2895450"/>
            <a:ext cx="1439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6AA84F"/>
                </a:solidFill>
                <a:latin typeface="Open Sans Medium"/>
                <a:ea typeface="Open Sans Medium"/>
                <a:cs typeface="Open Sans Medium"/>
                <a:sym typeface="Open Sans Medium"/>
              </a:rPr>
              <a:t>Thermal mass of epoxy</a:t>
            </a:r>
            <a:endParaRPr sz="800">
              <a:solidFill>
                <a:srgbClr val="6AA84F"/>
              </a:solidFill>
              <a:latin typeface="Open Sans Medium"/>
              <a:ea typeface="Open Sans Medium"/>
              <a:cs typeface="Open Sans Medium"/>
              <a:sym typeface="Open Sans Medium"/>
            </a:endParaRPr>
          </a:p>
        </p:txBody>
      </p:sp>
      <p:sp>
        <p:nvSpPr>
          <p:cNvPr id="344" name="Google Shape;344;p36"/>
          <p:cNvSpPr/>
          <p:nvPr/>
        </p:nvSpPr>
        <p:spPr>
          <a:xfrm>
            <a:off x="927100" y="2413000"/>
            <a:ext cx="803100" cy="2223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6"/>
          <p:cNvSpPr/>
          <p:nvPr/>
        </p:nvSpPr>
        <p:spPr>
          <a:xfrm>
            <a:off x="1905000" y="2413000"/>
            <a:ext cx="349200" cy="2223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6"/>
          <p:cNvSpPr/>
          <p:nvPr/>
        </p:nvSpPr>
        <p:spPr>
          <a:xfrm>
            <a:off x="927100" y="2673350"/>
            <a:ext cx="803100" cy="2223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36"/>
          <p:cNvPicPr preferRelativeResize="0"/>
          <p:nvPr/>
        </p:nvPicPr>
        <p:blipFill>
          <a:blip r:embed="rId5">
            <a:alphaModFix/>
          </a:blip>
          <a:stretch>
            <a:fillRect/>
          </a:stretch>
        </p:blipFill>
        <p:spPr>
          <a:xfrm>
            <a:off x="1006425" y="2415850"/>
            <a:ext cx="3076575" cy="1876425"/>
          </a:xfrm>
          <a:prstGeom prst="rect">
            <a:avLst/>
          </a:prstGeom>
          <a:noFill/>
          <a:ln>
            <a:noFill/>
          </a:ln>
        </p:spPr>
      </p:pic>
      <p:cxnSp>
        <p:nvCxnSpPr>
          <p:cNvPr id="348" name="Google Shape;348;p36"/>
          <p:cNvCxnSpPr/>
          <p:nvPr/>
        </p:nvCxnSpPr>
        <p:spPr>
          <a:xfrm flipH="1">
            <a:off x="4114950" y="2305700"/>
            <a:ext cx="292500" cy="168600"/>
          </a:xfrm>
          <a:prstGeom prst="straightConnector1">
            <a:avLst/>
          </a:prstGeom>
          <a:noFill/>
          <a:ln cap="flat" cmpd="sng" w="19050">
            <a:solidFill>
              <a:srgbClr val="FF0000"/>
            </a:solidFill>
            <a:prstDash val="solid"/>
            <a:round/>
            <a:headEnd len="med" w="med" type="none"/>
            <a:tailEnd len="med" w="med" type="triangle"/>
          </a:ln>
        </p:spPr>
      </p:cxnSp>
      <p:cxnSp>
        <p:nvCxnSpPr>
          <p:cNvPr id="349" name="Google Shape;349;p36"/>
          <p:cNvCxnSpPr/>
          <p:nvPr/>
        </p:nvCxnSpPr>
        <p:spPr>
          <a:xfrm flipH="1">
            <a:off x="721422" y="4210700"/>
            <a:ext cx="292500" cy="168600"/>
          </a:xfrm>
          <a:prstGeom prst="straightConnector1">
            <a:avLst/>
          </a:prstGeom>
          <a:noFill/>
          <a:ln cap="flat" cmpd="sng" w="19050">
            <a:solidFill>
              <a:srgbClr val="FF0000"/>
            </a:solidFill>
            <a:prstDash val="solid"/>
            <a:round/>
            <a:headEnd len="med" w="med" type="none"/>
            <a:tailEnd len="med" w="med" type="triangle"/>
          </a:ln>
        </p:spPr>
      </p:cxnSp>
      <p:sp>
        <p:nvSpPr>
          <p:cNvPr id="350" name="Google Shape;350;p36"/>
          <p:cNvSpPr txBox="1"/>
          <p:nvPr/>
        </p:nvSpPr>
        <p:spPr>
          <a:xfrm>
            <a:off x="251918" y="4295041"/>
            <a:ext cx="100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0000"/>
                </a:solidFill>
                <a:latin typeface="Lora Medium"/>
                <a:ea typeface="Lora Medium"/>
                <a:cs typeface="Lora Medium"/>
                <a:sym typeface="Lora Medium"/>
              </a:rPr>
              <a:t>Joule heating</a:t>
            </a:r>
            <a:endParaRPr sz="900">
              <a:solidFill>
                <a:srgbClr val="FF0000"/>
              </a:solidFill>
              <a:latin typeface="Lora Medium"/>
              <a:ea typeface="Lora Medium"/>
              <a:cs typeface="Lora Medium"/>
              <a:sym typeface="Lora Medium"/>
            </a:endParaRPr>
          </a:p>
        </p:txBody>
      </p:sp>
      <p:cxnSp>
        <p:nvCxnSpPr>
          <p:cNvPr id="351" name="Google Shape;351;p36"/>
          <p:cNvCxnSpPr/>
          <p:nvPr/>
        </p:nvCxnSpPr>
        <p:spPr>
          <a:xfrm>
            <a:off x="2362525" y="3648400"/>
            <a:ext cx="141900" cy="204000"/>
          </a:xfrm>
          <a:prstGeom prst="straightConnector1">
            <a:avLst/>
          </a:prstGeom>
          <a:noFill/>
          <a:ln cap="flat" cmpd="sng" w="19050">
            <a:solidFill>
              <a:srgbClr val="1155CC"/>
            </a:solidFill>
            <a:prstDash val="solid"/>
            <a:round/>
            <a:headEnd len="med" w="med" type="none"/>
            <a:tailEnd len="med" w="med" type="triangle"/>
          </a:ln>
        </p:spPr>
      </p:cxnSp>
      <p:cxnSp>
        <p:nvCxnSpPr>
          <p:cNvPr id="352" name="Google Shape;352;p36"/>
          <p:cNvCxnSpPr/>
          <p:nvPr/>
        </p:nvCxnSpPr>
        <p:spPr>
          <a:xfrm>
            <a:off x="2057725" y="3191200"/>
            <a:ext cx="141900" cy="204000"/>
          </a:xfrm>
          <a:prstGeom prst="straightConnector1">
            <a:avLst/>
          </a:prstGeom>
          <a:noFill/>
          <a:ln cap="flat" cmpd="sng" w="19050">
            <a:solidFill>
              <a:srgbClr val="1155CC"/>
            </a:solidFill>
            <a:prstDash val="solid"/>
            <a:round/>
            <a:headEnd len="med" w="med" type="triangle"/>
            <a:tailEnd len="med" w="med" type="none"/>
          </a:ln>
        </p:spPr>
      </p:cxnSp>
      <p:sp>
        <p:nvSpPr>
          <p:cNvPr id="353" name="Google Shape;353;p36"/>
          <p:cNvSpPr txBox="1"/>
          <p:nvPr/>
        </p:nvSpPr>
        <p:spPr>
          <a:xfrm>
            <a:off x="2316225" y="3781750"/>
            <a:ext cx="1257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1155CC"/>
                </a:solidFill>
                <a:latin typeface="Lora Medium"/>
                <a:ea typeface="Lora Medium"/>
                <a:cs typeface="Lora Medium"/>
                <a:sym typeface="Lora Medium"/>
              </a:rPr>
              <a:t>Convective cooling</a:t>
            </a:r>
            <a:endParaRPr sz="900">
              <a:solidFill>
                <a:srgbClr val="1155CC"/>
              </a:solidFill>
              <a:latin typeface="Lora Medium"/>
              <a:ea typeface="Lora Medium"/>
              <a:cs typeface="Lora Medium"/>
              <a:sym typeface="Lora Medium"/>
            </a:endParaRPr>
          </a:p>
        </p:txBody>
      </p:sp>
      <p:sp>
        <p:nvSpPr>
          <p:cNvPr id="354" name="Google Shape;354;p36"/>
          <p:cNvSpPr/>
          <p:nvPr/>
        </p:nvSpPr>
        <p:spPr>
          <a:xfrm>
            <a:off x="3178718" y="2934036"/>
            <a:ext cx="141900" cy="1329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 name="Google Shape;355;p36"/>
          <p:cNvCxnSpPr/>
          <p:nvPr/>
        </p:nvCxnSpPr>
        <p:spPr>
          <a:xfrm>
            <a:off x="3458550" y="2580625"/>
            <a:ext cx="267600" cy="186300"/>
          </a:xfrm>
          <a:prstGeom prst="straightConnector1">
            <a:avLst/>
          </a:prstGeom>
          <a:noFill/>
          <a:ln cap="flat" cmpd="sng" w="9525">
            <a:solidFill>
              <a:schemeClr val="dk2"/>
            </a:solidFill>
            <a:prstDash val="dash"/>
            <a:round/>
            <a:headEnd len="med" w="med" type="none"/>
            <a:tailEnd len="med" w="med" type="none"/>
          </a:ln>
        </p:spPr>
      </p:cxnSp>
      <p:sp>
        <p:nvSpPr>
          <p:cNvPr id="356" name="Google Shape;356;p36"/>
          <p:cNvSpPr txBox="1"/>
          <p:nvPr/>
        </p:nvSpPr>
        <p:spPr>
          <a:xfrm>
            <a:off x="2826975" y="2346750"/>
            <a:ext cx="1257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Lora Medium"/>
                <a:ea typeface="Lora Medium"/>
                <a:cs typeface="Lora Medium"/>
                <a:sym typeface="Lora Medium"/>
              </a:rPr>
              <a:t>Thermocouple</a:t>
            </a:r>
            <a:endParaRPr sz="900">
              <a:solidFill>
                <a:schemeClr val="dk1"/>
              </a:solidFill>
              <a:latin typeface="Lora Medium"/>
              <a:ea typeface="Lora Medium"/>
              <a:cs typeface="Lora Medium"/>
              <a:sym typeface="Lora Medium"/>
            </a:endParaRPr>
          </a:p>
        </p:txBody>
      </p:sp>
      <p:sp>
        <p:nvSpPr>
          <p:cNvPr id="357" name="Google Shape;357;p36"/>
          <p:cNvSpPr txBox="1"/>
          <p:nvPr/>
        </p:nvSpPr>
        <p:spPr>
          <a:xfrm>
            <a:off x="2720596" y="3331100"/>
            <a:ext cx="1257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Lora Medium"/>
                <a:ea typeface="Lora Medium"/>
                <a:cs typeface="Lora Medium"/>
                <a:sym typeface="Lora Medium"/>
              </a:rPr>
              <a:t>SMA actuator coil</a:t>
            </a:r>
            <a:endParaRPr sz="900">
              <a:solidFill>
                <a:schemeClr val="dk1"/>
              </a:solidFill>
              <a:latin typeface="Lora Medium"/>
              <a:ea typeface="Lora Medium"/>
              <a:cs typeface="Lora Medium"/>
              <a:sym typeface="Lora Medium"/>
            </a:endParaRPr>
          </a:p>
        </p:txBody>
      </p:sp>
      <p:cxnSp>
        <p:nvCxnSpPr>
          <p:cNvPr id="358" name="Google Shape;358;p36"/>
          <p:cNvCxnSpPr/>
          <p:nvPr/>
        </p:nvCxnSpPr>
        <p:spPr>
          <a:xfrm>
            <a:off x="2848950" y="3266425"/>
            <a:ext cx="267600" cy="186300"/>
          </a:xfrm>
          <a:prstGeom prst="straightConnector1">
            <a:avLst/>
          </a:prstGeom>
          <a:noFill/>
          <a:ln cap="flat" cmpd="sng" w="9525">
            <a:solidFill>
              <a:schemeClr val="dk2"/>
            </a:solidFill>
            <a:prstDash val="dash"/>
            <a:round/>
            <a:headEnd len="med" w="med" type="none"/>
            <a:tailEnd len="med" w="med" type="none"/>
          </a:ln>
        </p:spPr>
      </p:cxnSp>
      <p:cxnSp>
        <p:nvCxnSpPr>
          <p:cNvPr id="359" name="Google Shape;359;p36"/>
          <p:cNvCxnSpPr/>
          <p:nvPr/>
        </p:nvCxnSpPr>
        <p:spPr>
          <a:xfrm>
            <a:off x="3306150" y="3037825"/>
            <a:ext cx="267600" cy="186300"/>
          </a:xfrm>
          <a:prstGeom prst="straightConnector1">
            <a:avLst/>
          </a:prstGeom>
          <a:noFill/>
          <a:ln cap="flat" cmpd="sng" w="9525">
            <a:solidFill>
              <a:srgbClr val="6AA84F"/>
            </a:solidFill>
            <a:prstDash val="dash"/>
            <a:round/>
            <a:headEnd len="med" w="med" type="none"/>
            <a:tailEnd len="med" w="med" type="none"/>
          </a:ln>
        </p:spPr>
      </p:cxnSp>
      <p:sp>
        <p:nvSpPr>
          <p:cNvPr id="360" name="Google Shape;360;p36"/>
          <p:cNvSpPr txBox="1"/>
          <p:nvPr/>
        </p:nvSpPr>
        <p:spPr>
          <a:xfrm>
            <a:off x="3351166" y="3113686"/>
            <a:ext cx="571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6AA84F"/>
                </a:solidFill>
                <a:latin typeface="Lora Medium"/>
                <a:ea typeface="Lora Medium"/>
                <a:cs typeface="Lora Medium"/>
                <a:sym typeface="Lora Medium"/>
              </a:rPr>
              <a:t>Epoxy</a:t>
            </a:r>
            <a:endParaRPr sz="900">
              <a:solidFill>
                <a:srgbClr val="6AA84F"/>
              </a:solidFill>
              <a:latin typeface="Lora Medium"/>
              <a:ea typeface="Lora Medium"/>
              <a:cs typeface="Lora Medium"/>
              <a:sym typeface="Lora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Linear force mapping:</a:t>
            </a:r>
            <a:endParaRPr/>
          </a:p>
          <a:p>
            <a:pPr indent="0" lvl="0" marL="0" rtl="0" algn="l">
              <a:spcBef>
                <a:spcPts val="1200"/>
              </a:spcBef>
              <a:spcAft>
                <a:spcPts val="1200"/>
              </a:spcAft>
              <a:buNone/>
            </a:pPr>
            <a:r>
              <a:t/>
            </a:r>
            <a:endParaRPr/>
          </a:p>
        </p:txBody>
      </p:sp>
      <p:sp>
        <p:nvSpPr>
          <p:cNvPr id="366" name="Google Shape;366;p37"/>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367" name="Google Shape;36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 actuation model</a:t>
            </a:r>
            <a:endParaRPr/>
          </a:p>
        </p:txBody>
      </p:sp>
      <p:pic>
        <p:nvPicPr>
          <p:cNvPr id="368" name="Google Shape;368;p37"/>
          <p:cNvPicPr preferRelativeResize="0"/>
          <p:nvPr/>
        </p:nvPicPr>
        <p:blipFill>
          <a:blip r:embed="rId3">
            <a:alphaModFix/>
          </a:blip>
          <a:stretch>
            <a:fillRect/>
          </a:stretch>
        </p:blipFill>
        <p:spPr>
          <a:xfrm>
            <a:off x="5335444" y="1540569"/>
            <a:ext cx="2756775" cy="367275"/>
          </a:xfrm>
          <a:prstGeom prst="rect">
            <a:avLst/>
          </a:prstGeom>
          <a:noFill/>
          <a:ln>
            <a:noFill/>
          </a:ln>
        </p:spPr>
      </p:pic>
      <p:pic>
        <p:nvPicPr>
          <p:cNvPr id="369" name="Google Shape;369;p37"/>
          <p:cNvPicPr preferRelativeResize="0"/>
          <p:nvPr/>
        </p:nvPicPr>
        <p:blipFill rotWithShape="1">
          <a:blip r:embed="rId4">
            <a:alphaModFix/>
          </a:blip>
          <a:srcRect b="0" l="0" r="35001" t="0"/>
          <a:stretch/>
        </p:blipFill>
        <p:spPr>
          <a:xfrm>
            <a:off x="3242025" y="2210325"/>
            <a:ext cx="872925" cy="857250"/>
          </a:xfrm>
          <a:prstGeom prst="rect">
            <a:avLst/>
          </a:prstGeom>
          <a:noFill/>
          <a:ln>
            <a:noFill/>
          </a:ln>
        </p:spPr>
      </p:pic>
      <p:sp>
        <p:nvSpPr>
          <p:cNvPr id="370" name="Google Shape;370;p3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Ignore hysteresis</a:t>
            </a:r>
            <a:endParaRPr/>
          </a:p>
          <a:p>
            <a:pPr indent="0" lvl="0" marL="0" rtl="0" algn="l">
              <a:spcBef>
                <a:spcPts val="1200"/>
              </a:spcBef>
              <a:spcAft>
                <a:spcPts val="1200"/>
              </a:spcAft>
              <a:buNone/>
            </a:pPr>
            <a:r>
              <a:rPr lang="en"/>
              <a:t>Convective heat transfer model: </a:t>
            </a:r>
            <a:r>
              <a:rPr lang="en" sz="1191"/>
              <a:t>(ignoring effect of martensite fraction)</a:t>
            </a:r>
            <a:endParaRPr/>
          </a:p>
        </p:txBody>
      </p:sp>
      <p:pic>
        <p:nvPicPr>
          <p:cNvPr id="371" name="Google Shape;371;p37"/>
          <p:cNvPicPr preferRelativeResize="0"/>
          <p:nvPr/>
        </p:nvPicPr>
        <p:blipFill>
          <a:blip r:embed="rId5">
            <a:alphaModFix/>
          </a:blip>
          <a:stretch>
            <a:fillRect/>
          </a:stretch>
        </p:blipFill>
        <p:spPr>
          <a:xfrm>
            <a:off x="555375" y="2365044"/>
            <a:ext cx="1774514" cy="527425"/>
          </a:xfrm>
          <a:prstGeom prst="rect">
            <a:avLst/>
          </a:prstGeom>
          <a:noFill/>
          <a:ln>
            <a:noFill/>
          </a:ln>
        </p:spPr>
      </p:pic>
      <p:sp>
        <p:nvSpPr>
          <p:cNvPr id="372" name="Google Shape;372;p37"/>
          <p:cNvSpPr txBox="1"/>
          <p:nvPr/>
        </p:nvSpPr>
        <p:spPr>
          <a:xfrm>
            <a:off x="670800" y="2108050"/>
            <a:ext cx="11493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1155CC"/>
                </a:solidFill>
                <a:latin typeface="Open Sans Medium"/>
                <a:ea typeface="Open Sans Medium"/>
                <a:cs typeface="Open Sans Medium"/>
                <a:sym typeface="Open Sans Medium"/>
              </a:rPr>
              <a:t>Convective cooling</a:t>
            </a:r>
            <a:endParaRPr sz="800">
              <a:solidFill>
                <a:srgbClr val="1155CC"/>
              </a:solidFill>
              <a:latin typeface="Open Sans Medium"/>
              <a:ea typeface="Open Sans Medium"/>
              <a:cs typeface="Open Sans Medium"/>
              <a:sym typeface="Open Sans Medium"/>
            </a:endParaRPr>
          </a:p>
        </p:txBody>
      </p:sp>
      <p:sp>
        <p:nvSpPr>
          <p:cNvPr id="373" name="Google Shape;373;p37"/>
          <p:cNvSpPr txBox="1"/>
          <p:nvPr/>
        </p:nvSpPr>
        <p:spPr>
          <a:xfrm>
            <a:off x="1826500" y="2108050"/>
            <a:ext cx="114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CC0000"/>
                </a:solidFill>
                <a:latin typeface="Open Sans Medium"/>
                <a:ea typeface="Open Sans Medium"/>
                <a:cs typeface="Open Sans Medium"/>
                <a:sym typeface="Open Sans Medium"/>
              </a:rPr>
              <a:t>Joule heating</a:t>
            </a:r>
            <a:endParaRPr sz="800">
              <a:solidFill>
                <a:srgbClr val="CC0000"/>
              </a:solidFill>
              <a:latin typeface="Open Sans Medium"/>
              <a:ea typeface="Open Sans Medium"/>
              <a:cs typeface="Open Sans Medium"/>
              <a:sym typeface="Open Sans Medium"/>
            </a:endParaRPr>
          </a:p>
        </p:txBody>
      </p:sp>
      <p:sp>
        <p:nvSpPr>
          <p:cNvPr id="374" name="Google Shape;374;p37"/>
          <p:cNvSpPr txBox="1"/>
          <p:nvPr/>
        </p:nvSpPr>
        <p:spPr>
          <a:xfrm>
            <a:off x="381000" y="2895450"/>
            <a:ext cx="1439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6AA84F"/>
                </a:solidFill>
                <a:latin typeface="Open Sans Medium"/>
                <a:ea typeface="Open Sans Medium"/>
                <a:cs typeface="Open Sans Medium"/>
                <a:sym typeface="Open Sans Medium"/>
              </a:rPr>
              <a:t>Thermal mass of epoxy</a:t>
            </a:r>
            <a:endParaRPr sz="800">
              <a:solidFill>
                <a:srgbClr val="6AA84F"/>
              </a:solidFill>
              <a:latin typeface="Open Sans Medium"/>
              <a:ea typeface="Open Sans Medium"/>
              <a:cs typeface="Open Sans Medium"/>
              <a:sym typeface="Open Sans Medium"/>
            </a:endParaRPr>
          </a:p>
        </p:txBody>
      </p:sp>
      <p:sp>
        <p:nvSpPr>
          <p:cNvPr id="375" name="Google Shape;375;p37"/>
          <p:cNvSpPr/>
          <p:nvPr/>
        </p:nvSpPr>
        <p:spPr>
          <a:xfrm>
            <a:off x="927100" y="2413000"/>
            <a:ext cx="803100" cy="2223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7"/>
          <p:cNvSpPr/>
          <p:nvPr/>
        </p:nvSpPr>
        <p:spPr>
          <a:xfrm>
            <a:off x="1905000" y="2413000"/>
            <a:ext cx="349200" cy="2223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7"/>
          <p:cNvSpPr/>
          <p:nvPr/>
        </p:nvSpPr>
        <p:spPr>
          <a:xfrm>
            <a:off x="927100" y="2673350"/>
            <a:ext cx="803100" cy="2223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37"/>
          <p:cNvPicPr preferRelativeResize="0"/>
          <p:nvPr/>
        </p:nvPicPr>
        <p:blipFill>
          <a:blip r:embed="rId6">
            <a:alphaModFix/>
          </a:blip>
          <a:stretch>
            <a:fillRect/>
          </a:stretch>
        </p:blipFill>
        <p:spPr>
          <a:xfrm>
            <a:off x="1006425" y="2415850"/>
            <a:ext cx="3076575" cy="1876425"/>
          </a:xfrm>
          <a:prstGeom prst="rect">
            <a:avLst/>
          </a:prstGeom>
          <a:noFill/>
          <a:ln>
            <a:noFill/>
          </a:ln>
        </p:spPr>
      </p:pic>
      <p:cxnSp>
        <p:nvCxnSpPr>
          <p:cNvPr id="379" name="Google Shape;379;p37"/>
          <p:cNvCxnSpPr/>
          <p:nvPr/>
        </p:nvCxnSpPr>
        <p:spPr>
          <a:xfrm flipH="1">
            <a:off x="4114950" y="2305700"/>
            <a:ext cx="292500" cy="168600"/>
          </a:xfrm>
          <a:prstGeom prst="straightConnector1">
            <a:avLst/>
          </a:prstGeom>
          <a:noFill/>
          <a:ln cap="flat" cmpd="sng" w="19050">
            <a:solidFill>
              <a:srgbClr val="FF0000"/>
            </a:solidFill>
            <a:prstDash val="solid"/>
            <a:round/>
            <a:headEnd len="med" w="med" type="none"/>
            <a:tailEnd len="med" w="med" type="triangle"/>
          </a:ln>
        </p:spPr>
      </p:cxnSp>
      <p:cxnSp>
        <p:nvCxnSpPr>
          <p:cNvPr id="380" name="Google Shape;380;p37"/>
          <p:cNvCxnSpPr/>
          <p:nvPr/>
        </p:nvCxnSpPr>
        <p:spPr>
          <a:xfrm flipH="1">
            <a:off x="721422" y="4210700"/>
            <a:ext cx="292500" cy="168600"/>
          </a:xfrm>
          <a:prstGeom prst="straightConnector1">
            <a:avLst/>
          </a:prstGeom>
          <a:noFill/>
          <a:ln cap="flat" cmpd="sng" w="19050">
            <a:solidFill>
              <a:srgbClr val="FF0000"/>
            </a:solidFill>
            <a:prstDash val="solid"/>
            <a:round/>
            <a:headEnd len="med" w="med" type="none"/>
            <a:tailEnd len="med" w="med" type="triangle"/>
          </a:ln>
        </p:spPr>
      </p:cxnSp>
      <p:sp>
        <p:nvSpPr>
          <p:cNvPr id="381" name="Google Shape;381;p37"/>
          <p:cNvSpPr txBox="1"/>
          <p:nvPr/>
        </p:nvSpPr>
        <p:spPr>
          <a:xfrm>
            <a:off x="251918" y="4295041"/>
            <a:ext cx="100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0000"/>
                </a:solidFill>
                <a:latin typeface="Lora Medium"/>
                <a:ea typeface="Lora Medium"/>
                <a:cs typeface="Lora Medium"/>
                <a:sym typeface="Lora Medium"/>
              </a:rPr>
              <a:t>Joule heating</a:t>
            </a:r>
            <a:endParaRPr sz="900">
              <a:solidFill>
                <a:srgbClr val="FF0000"/>
              </a:solidFill>
              <a:latin typeface="Lora Medium"/>
              <a:ea typeface="Lora Medium"/>
              <a:cs typeface="Lora Medium"/>
              <a:sym typeface="Lora Medium"/>
            </a:endParaRPr>
          </a:p>
        </p:txBody>
      </p:sp>
      <p:cxnSp>
        <p:nvCxnSpPr>
          <p:cNvPr id="382" name="Google Shape;382;p37"/>
          <p:cNvCxnSpPr/>
          <p:nvPr/>
        </p:nvCxnSpPr>
        <p:spPr>
          <a:xfrm>
            <a:off x="2362525" y="3648400"/>
            <a:ext cx="141900" cy="204000"/>
          </a:xfrm>
          <a:prstGeom prst="straightConnector1">
            <a:avLst/>
          </a:prstGeom>
          <a:noFill/>
          <a:ln cap="flat" cmpd="sng" w="19050">
            <a:solidFill>
              <a:srgbClr val="1155CC"/>
            </a:solidFill>
            <a:prstDash val="solid"/>
            <a:round/>
            <a:headEnd len="med" w="med" type="none"/>
            <a:tailEnd len="med" w="med" type="triangle"/>
          </a:ln>
        </p:spPr>
      </p:cxnSp>
      <p:cxnSp>
        <p:nvCxnSpPr>
          <p:cNvPr id="383" name="Google Shape;383;p37"/>
          <p:cNvCxnSpPr/>
          <p:nvPr/>
        </p:nvCxnSpPr>
        <p:spPr>
          <a:xfrm>
            <a:off x="2057725" y="3191200"/>
            <a:ext cx="141900" cy="204000"/>
          </a:xfrm>
          <a:prstGeom prst="straightConnector1">
            <a:avLst/>
          </a:prstGeom>
          <a:noFill/>
          <a:ln cap="flat" cmpd="sng" w="19050">
            <a:solidFill>
              <a:srgbClr val="1155CC"/>
            </a:solidFill>
            <a:prstDash val="solid"/>
            <a:round/>
            <a:headEnd len="med" w="med" type="triangle"/>
            <a:tailEnd len="med" w="med" type="none"/>
          </a:ln>
        </p:spPr>
      </p:cxnSp>
      <p:sp>
        <p:nvSpPr>
          <p:cNvPr id="384" name="Google Shape;384;p37"/>
          <p:cNvSpPr txBox="1"/>
          <p:nvPr/>
        </p:nvSpPr>
        <p:spPr>
          <a:xfrm>
            <a:off x="2316225" y="3781750"/>
            <a:ext cx="1257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1155CC"/>
                </a:solidFill>
                <a:latin typeface="Lora Medium"/>
                <a:ea typeface="Lora Medium"/>
                <a:cs typeface="Lora Medium"/>
                <a:sym typeface="Lora Medium"/>
              </a:rPr>
              <a:t>Convective cooling</a:t>
            </a:r>
            <a:endParaRPr sz="900">
              <a:solidFill>
                <a:srgbClr val="1155CC"/>
              </a:solidFill>
              <a:latin typeface="Lora Medium"/>
              <a:ea typeface="Lora Medium"/>
              <a:cs typeface="Lora Medium"/>
              <a:sym typeface="Lora Medium"/>
            </a:endParaRPr>
          </a:p>
        </p:txBody>
      </p:sp>
      <p:sp>
        <p:nvSpPr>
          <p:cNvPr id="385" name="Google Shape;385;p37"/>
          <p:cNvSpPr/>
          <p:nvPr/>
        </p:nvSpPr>
        <p:spPr>
          <a:xfrm>
            <a:off x="3178718" y="2934036"/>
            <a:ext cx="141900" cy="1329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6" name="Google Shape;386;p37"/>
          <p:cNvCxnSpPr/>
          <p:nvPr/>
        </p:nvCxnSpPr>
        <p:spPr>
          <a:xfrm>
            <a:off x="3458550" y="2580625"/>
            <a:ext cx="267600" cy="186300"/>
          </a:xfrm>
          <a:prstGeom prst="straightConnector1">
            <a:avLst/>
          </a:prstGeom>
          <a:noFill/>
          <a:ln cap="flat" cmpd="sng" w="9525">
            <a:solidFill>
              <a:schemeClr val="dk2"/>
            </a:solidFill>
            <a:prstDash val="dash"/>
            <a:round/>
            <a:headEnd len="med" w="med" type="none"/>
            <a:tailEnd len="med" w="med" type="none"/>
          </a:ln>
        </p:spPr>
      </p:cxnSp>
      <p:sp>
        <p:nvSpPr>
          <p:cNvPr id="387" name="Google Shape;387;p37"/>
          <p:cNvSpPr txBox="1"/>
          <p:nvPr/>
        </p:nvSpPr>
        <p:spPr>
          <a:xfrm>
            <a:off x="2826975" y="2346750"/>
            <a:ext cx="1257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Lora Medium"/>
                <a:ea typeface="Lora Medium"/>
                <a:cs typeface="Lora Medium"/>
                <a:sym typeface="Lora Medium"/>
              </a:rPr>
              <a:t>Thermocouple</a:t>
            </a:r>
            <a:endParaRPr sz="900">
              <a:solidFill>
                <a:schemeClr val="dk1"/>
              </a:solidFill>
              <a:latin typeface="Lora Medium"/>
              <a:ea typeface="Lora Medium"/>
              <a:cs typeface="Lora Medium"/>
              <a:sym typeface="Lora Medium"/>
            </a:endParaRPr>
          </a:p>
        </p:txBody>
      </p:sp>
      <p:sp>
        <p:nvSpPr>
          <p:cNvPr id="388" name="Google Shape;388;p37"/>
          <p:cNvSpPr txBox="1"/>
          <p:nvPr/>
        </p:nvSpPr>
        <p:spPr>
          <a:xfrm>
            <a:off x="2720596" y="3331100"/>
            <a:ext cx="1257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Lora Medium"/>
                <a:ea typeface="Lora Medium"/>
                <a:cs typeface="Lora Medium"/>
                <a:sym typeface="Lora Medium"/>
              </a:rPr>
              <a:t>SMA actuator coil</a:t>
            </a:r>
            <a:endParaRPr sz="900">
              <a:solidFill>
                <a:schemeClr val="dk1"/>
              </a:solidFill>
              <a:latin typeface="Lora Medium"/>
              <a:ea typeface="Lora Medium"/>
              <a:cs typeface="Lora Medium"/>
              <a:sym typeface="Lora Medium"/>
            </a:endParaRPr>
          </a:p>
        </p:txBody>
      </p:sp>
      <p:cxnSp>
        <p:nvCxnSpPr>
          <p:cNvPr id="389" name="Google Shape;389;p37"/>
          <p:cNvCxnSpPr/>
          <p:nvPr/>
        </p:nvCxnSpPr>
        <p:spPr>
          <a:xfrm>
            <a:off x="2848950" y="3266425"/>
            <a:ext cx="267600" cy="186300"/>
          </a:xfrm>
          <a:prstGeom prst="straightConnector1">
            <a:avLst/>
          </a:prstGeom>
          <a:noFill/>
          <a:ln cap="flat" cmpd="sng" w="9525">
            <a:solidFill>
              <a:schemeClr val="dk2"/>
            </a:solidFill>
            <a:prstDash val="dash"/>
            <a:round/>
            <a:headEnd len="med" w="med" type="none"/>
            <a:tailEnd len="med" w="med" type="none"/>
          </a:ln>
        </p:spPr>
      </p:cxnSp>
      <p:cxnSp>
        <p:nvCxnSpPr>
          <p:cNvPr id="390" name="Google Shape;390;p37"/>
          <p:cNvCxnSpPr/>
          <p:nvPr/>
        </p:nvCxnSpPr>
        <p:spPr>
          <a:xfrm>
            <a:off x="3306150" y="3037825"/>
            <a:ext cx="267600" cy="186300"/>
          </a:xfrm>
          <a:prstGeom prst="straightConnector1">
            <a:avLst/>
          </a:prstGeom>
          <a:noFill/>
          <a:ln cap="flat" cmpd="sng" w="9525">
            <a:solidFill>
              <a:srgbClr val="6AA84F"/>
            </a:solidFill>
            <a:prstDash val="dash"/>
            <a:round/>
            <a:headEnd len="med" w="med" type="none"/>
            <a:tailEnd len="med" w="med" type="none"/>
          </a:ln>
        </p:spPr>
      </p:cxnSp>
      <p:sp>
        <p:nvSpPr>
          <p:cNvPr id="391" name="Google Shape;391;p37"/>
          <p:cNvSpPr txBox="1"/>
          <p:nvPr/>
        </p:nvSpPr>
        <p:spPr>
          <a:xfrm>
            <a:off x="3351166" y="3113686"/>
            <a:ext cx="571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6AA84F"/>
                </a:solidFill>
                <a:latin typeface="Lora Medium"/>
                <a:ea typeface="Lora Medium"/>
                <a:cs typeface="Lora Medium"/>
                <a:sym typeface="Lora Medium"/>
              </a:rPr>
              <a:t>Epoxy</a:t>
            </a:r>
            <a:endParaRPr sz="900">
              <a:solidFill>
                <a:srgbClr val="6AA84F"/>
              </a:solidFill>
              <a:latin typeface="Lora Medium"/>
              <a:ea typeface="Lora Medium"/>
              <a:cs typeface="Lora Medium"/>
              <a:sym typeface="Lora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Linear force mapping:</a:t>
            </a:r>
            <a:endParaRPr/>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n"/>
              <a:t>Reasonable for some operating conditions, not all</a:t>
            </a:r>
            <a:endParaRPr/>
          </a:p>
          <a:p>
            <a:pPr indent="-317500" lvl="0" marL="457200" rtl="0" algn="l">
              <a:spcBef>
                <a:spcPts val="0"/>
              </a:spcBef>
              <a:spcAft>
                <a:spcPts val="0"/>
              </a:spcAft>
              <a:buSzPts val="1400"/>
              <a:buChar char="●"/>
            </a:pPr>
            <a:r>
              <a:rPr lang="en"/>
              <a:t>Ignores martensite fraction</a:t>
            </a:r>
            <a:endParaRPr/>
          </a:p>
          <a:p>
            <a:pPr indent="-317500" lvl="0" marL="457200" rtl="0" algn="l">
              <a:spcBef>
                <a:spcPts val="0"/>
              </a:spcBef>
              <a:spcAft>
                <a:spcPts val="0"/>
              </a:spcAft>
              <a:buSzPts val="1400"/>
              <a:buChar char="●"/>
            </a:pPr>
            <a:r>
              <a:rPr lang="en"/>
              <a:t>Assumes linear relationship between martensite fraction and temperature</a:t>
            </a:r>
            <a:endParaRPr/>
          </a:p>
        </p:txBody>
      </p:sp>
      <p:sp>
        <p:nvSpPr>
          <p:cNvPr id="397" name="Google Shape;397;p38"/>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398" name="Google Shape;39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 actuation model</a:t>
            </a:r>
            <a:endParaRPr/>
          </a:p>
        </p:txBody>
      </p:sp>
      <p:pic>
        <p:nvPicPr>
          <p:cNvPr id="399" name="Google Shape;399;p38"/>
          <p:cNvPicPr preferRelativeResize="0"/>
          <p:nvPr/>
        </p:nvPicPr>
        <p:blipFill>
          <a:blip r:embed="rId3">
            <a:alphaModFix/>
          </a:blip>
          <a:stretch>
            <a:fillRect/>
          </a:stretch>
        </p:blipFill>
        <p:spPr>
          <a:xfrm>
            <a:off x="5335444" y="1540569"/>
            <a:ext cx="2756775" cy="367275"/>
          </a:xfrm>
          <a:prstGeom prst="rect">
            <a:avLst/>
          </a:prstGeom>
          <a:noFill/>
          <a:ln>
            <a:noFill/>
          </a:ln>
        </p:spPr>
      </p:pic>
      <p:pic>
        <p:nvPicPr>
          <p:cNvPr id="400" name="Google Shape;400;p38"/>
          <p:cNvPicPr preferRelativeResize="0"/>
          <p:nvPr/>
        </p:nvPicPr>
        <p:blipFill rotWithShape="1">
          <a:blip r:embed="rId4">
            <a:alphaModFix/>
          </a:blip>
          <a:srcRect b="0" l="0" r="35001" t="0"/>
          <a:stretch/>
        </p:blipFill>
        <p:spPr>
          <a:xfrm>
            <a:off x="3242025" y="2210325"/>
            <a:ext cx="872925" cy="857250"/>
          </a:xfrm>
          <a:prstGeom prst="rect">
            <a:avLst/>
          </a:prstGeom>
          <a:noFill/>
          <a:ln>
            <a:noFill/>
          </a:ln>
        </p:spPr>
      </p:pic>
      <p:sp>
        <p:nvSpPr>
          <p:cNvPr id="401" name="Google Shape;401;p3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Ignore hysteresis</a:t>
            </a:r>
            <a:endParaRPr/>
          </a:p>
          <a:p>
            <a:pPr indent="0" lvl="0" marL="0" rtl="0" algn="l">
              <a:spcBef>
                <a:spcPts val="1200"/>
              </a:spcBef>
              <a:spcAft>
                <a:spcPts val="1200"/>
              </a:spcAft>
              <a:buNone/>
            </a:pPr>
            <a:r>
              <a:rPr lang="en"/>
              <a:t>Convective heat transfer model: </a:t>
            </a:r>
            <a:r>
              <a:rPr lang="en" sz="1191"/>
              <a:t>(ignoring effect of martensite fraction)</a:t>
            </a:r>
            <a:endParaRPr/>
          </a:p>
        </p:txBody>
      </p:sp>
      <p:pic>
        <p:nvPicPr>
          <p:cNvPr id="402" name="Google Shape;402;p38"/>
          <p:cNvPicPr preferRelativeResize="0"/>
          <p:nvPr/>
        </p:nvPicPr>
        <p:blipFill>
          <a:blip r:embed="rId5">
            <a:alphaModFix/>
          </a:blip>
          <a:stretch>
            <a:fillRect/>
          </a:stretch>
        </p:blipFill>
        <p:spPr>
          <a:xfrm>
            <a:off x="555375" y="2365044"/>
            <a:ext cx="1774514" cy="527425"/>
          </a:xfrm>
          <a:prstGeom prst="rect">
            <a:avLst/>
          </a:prstGeom>
          <a:noFill/>
          <a:ln>
            <a:noFill/>
          </a:ln>
        </p:spPr>
      </p:pic>
      <p:sp>
        <p:nvSpPr>
          <p:cNvPr id="403" name="Google Shape;403;p38"/>
          <p:cNvSpPr txBox="1"/>
          <p:nvPr/>
        </p:nvSpPr>
        <p:spPr>
          <a:xfrm>
            <a:off x="670800" y="2108050"/>
            <a:ext cx="11493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1155CC"/>
                </a:solidFill>
                <a:latin typeface="Open Sans Medium"/>
                <a:ea typeface="Open Sans Medium"/>
                <a:cs typeface="Open Sans Medium"/>
                <a:sym typeface="Open Sans Medium"/>
              </a:rPr>
              <a:t>Convective cooling</a:t>
            </a:r>
            <a:endParaRPr sz="800">
              <a:solidFill>
                <a:srgbClr val="1155CC"/>
              </a:solidFill>
              <a:latin typeface="Open Sans Medium"/>
              <a:ea typeface="Open Sans Medium"/>
              <a:cs typeface="Open Sans Medium"/>
              <a:sym typeface="Open Sans Medium"/>
            </a:endParaRPr>
          </a:p>
        </p:txBody>
      </p:sp>
      <p:sp>
        <p:nvSpPr>
          <p:cNvPr id="404" name="Google Shape;404;p38"/>
          <p:cNvSpPr txBox="1"/>
          <p:nvPr/>
        </p:nvSpPr>
        <p:spPr>
          <a:xfrm>
            <a:off x="1826500" y="2108050"/>
            <a:ext cx="1149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CC0000"/>
                </a:solidFill>
                <a:latin typeface="Open Sans Medium"/>
                <a:ea typeface="Open Sans Medium"/>
                <a:cs typeface="Open Sans Medium"/>
                <a:sym typeface="Open Sans Medium"/>
              </a:rPr>
              <a:t>Joule heating</a:t>
            </a:r>
            <a:endParaRPr sz="800">
              <a:solidFill>
                <a:srgbClr val="CC0000"/>
              </a:solidFill>
              <a:latin typeface="Open Sans Medium"/>
              <a:ea typeface="Open Sans Medium"/>
              <a:cs typeface="Open Sans Medium"/>
              <a:sym typeface="Open Sans Medium"/>
            </a:endParaRPr>
          </a:p>
        </p:txBody>
      </p:sp>
      <p:sp>
        <p:nvSpPr>
          <p:cNvPr id="405" name="Google Shape;405;p38"/>
          <p:cNvSpPr txBox="1"/>
          <p:nvPr/>
        </p:nvSpPr>
        <p:spPr>
          <a:xfrm>
            <a:off x="381000" y="2895450"/>
            <a:ext cx="1439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rgbClr val="6AA84F"/>
                </a:solidFill>
                <a:latin typeface="Open Sans Medium"/>
                <a:ea typeface="Open Sans Medium"/>
                <a:cs typeface="Open Sans Medium"/>
                <a:sym typeface="Open Sans Medium"/>
              </a:rPr>
              <a:t>Thermal mass of epoxy</a:t>
            </a:r>
            <a:endParaRPr sz="800">
              <a:solidFill>
                <a:srgbClr val="6AA84F"/>
              </a:solidFill>
              <a:latin typeface="Open Sans Medium"/>
              <a:ea typeface="Open Sans Medium"/>
              <a:cs typeface="Open Sans Medium"/>
              <a:sym typeface="Open Sans Medium"/>
            </a:endParaRPr>
          </a:p>
        </p:txBody>
      </p:sp>
      <p:sp>
        <p:nvSpPr>
          <p:cNvPr id="406" name="Google Shape;406;p38"/>
          <p:cNvSpPr/>
          <p:nvPr/>
        </p:nvSpPr>
        <p:spPr>
          <a:xfrm>
            <a:off x="927100" y="2413000"/>
            <a:ext cx="803100" cy="2223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a:off x="1905000" y="2413000"/>
            <a:ext cx="349200" cy="2223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p:nvPr/>
        </p:nvSpPr>
        <p:spPr>
          <a:xfrm>
            <a:off x="927100" y="2673350"/>
            <a:ext cx="803100" cy="2223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38"/>
          <p:cNvPicPr preferRelativeResize="0"/>
          <p:nvPr/>
        </p:nvPicPr>
        <p:blipFill>
          <a:blip r:embed="rId6">
            <a:alphaModFix/>
          </a:blip>
          <a:stretch>
            <a:fillRect/>
          </a:stretch>
        </p:blipFill>
        <p:spPr>
          <a:xfrm>
            <a:off x="1006425" y="2415850"/>
            <a:ext cx="3076575" cy="1876425"/>
          </a:xfrm>
          <a:prstGeom prst="rect">
            <a:avLst/>
          </a:prstGeom>
          <a:noFill/>
          <a:ln>
            <a:noFill/>
          </a:ln>
        </p:spPr>
      </p:pic>
      <p:cxnSp>
        <p:nvCxnSpPr>
          <p:cNvPr id="410" name="Google Shape;410;p38"/>
          <p:cNvCxnSpPr/>
          <p:nvPr/>
        </p:nvCxnSpPr>
        <p:spPr>
          <a:xfrm flipH="1">
            <a:off x="4114950" y="2305700"/>
            <a:ext cx="292500" cy="168600"/>
          </a:xfrm>
          <a:prstGeom prst="straightConnector1">
            <a:avLst/>
          </a:prstGeom>
          <a:noFill/>
          <a:ln cap="flat" cmpd="sng" w="19050">
            <a:solidFill>
              <a:srgbClr val="FF0000"/>
            </a:solidFill>
            <a:prstDash val="solid"/>
            <a:round/>
            <a:headEnd len="med" w="med" type="none"/>
            <a:tailEnd len="med" w="med" type="triangle"/>
          </a:ln>
        </p:spPr>
      </p:cxnSp>
      <p:cxnSp>
        <p:nvCxnSpPr>
          <p:cNvPr id="411" name="Google Shape;411;p38"/>
          <p:cNvCxnSpPr/>
          <p:nvPr/>
        </p:nvCxnSpPr>
        <p:spPr>
          <a:xfrm flipH="1">
            <a:off x="721422" y="4210700"/>
            <a:ext cx="292500" cy="168600"/>
          </a:xfrm>
          <a:prstGeom prst="straightConnector1">
            <a:avLst/>
          </a:prstGeom>
          <a:noFill/>
          <a:ln cap="flat" cmpd="sng" w="19050">
            <a:solidFill>
              <a:srgbClr val="FF0000"/>
            </a:solidFill>
            <a:prstDash val="solid"/>
            <a:round/>
            <a:headEnd len="med" w="med" type="none"/>
            <a:tailEnd len="med" w="med" type="triangle"/>
          </a:ln>
        </p:spPr>
      </p:cxnSp>
      <p:sp>
        <p:nvSpPr>
          <p:cNvPr id="412" name="Google Shape;412;p38"/>
          <p:cNvSpPr txBox="1"/>
          <p:nvPr/>
        </p:nvSpPr>
        <p:spPr>
          <a:xfrm>
            <a:off x="251918" y="4295041"/>
            <a:ext cx="1002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0000"/>
                </a:solidFill>
                <a:latin typeface="Lora Medium"/>
                <a:ea typeface="Lora Medium"/>
                <a:cs typeface="Lora Medium"/>
                <a:sym typeface="Lora Medium"/>
              </a:rPr>
              <a:t>Joule heating</a:t>
            </a:r>
            <a:endParaRPr sz="900">
              <a:solidFill>
                <a:srgbClr val="FF0000"/>
              </a:solidFill>
              <a:latin typeface="Lora Medium"/>
              <a:ea typeface="Lora Medium"/>
              <a:cs typeface="Lora Medium"/>
              <a:sym typeface="Lora Medium"/>
            </a:endParaRPr>
          </a:p>
        </p:txBody>
      </p:sp>
      <p:cxnSp>
        <p:nvCxnSpPr>
          <p:cNvPr id="413" name="Google Shape;413;p38"/>
          <p:cNvCxnSpPr/>
          <p:nvPr/>
        </p:nvCxnSpPr>
        <p:spPr>
          <a:xfrm>
            <a:off x="2362525" y="3648400"/>
            <a:ext cx="141900" cy="204000"/>
          </a:xfrm>
          <a:prstGeom prst="straightConnector1">
            <a:avLst/>
          </a:prstGeom>
          <a:noFill/>
          <a:ln cap="flat" cmpd="sng" w="19050">
            <a:solidFill>
              <a:srgbClr val="1155CC"/>
            </a:solidFill>
            <a:prstDash val="solid"/>
            <a:round/>
            <a:headEnd len="med" w="med" type="none"/>
            <a:tailEnd len="med" w="med" type="triangle"/>
          </a:ln>
        </p:spPr>
      </p:cxnSp>
      <p:cxnSp>
        <p:nvCxnSpPr>
          <p:cNvPr id="414" name="Google Shape;414;p38"/>
          <p:cNvCxnSpPr/>
          <p:nvPr/>
        </p:nvCxnSpPr>
        <p:spPr>
          <a:xfrm>
            <a:off x="2057725" y="3191200"/>
            <a:ext cx="141900" cy="204000"/>
          </a:xfrm>
          <a:prstGeom prst="straightConnector1">
            <a:avLst/>
          </a:prstGeom>
          <a:noFill/>
          <a:ln cap="flat" cmpd="sng" w="19050">
            <a:solidFill>
              <a:srgbClr val="1155CC"/>
            </a:solidFill>
            <a:prstDash val="solid"/>
            <a:round/>
            <a:headEnd len="med" w="med" type="triangle"/>
            <a:tailEnd len="med" w="med" type="none"/>
          </a:ln>
        </p:spPr>
      </p:cxnSp>
      <p:sp>
        <p:nvSpPr>
          <p:cNvPr id="415" name="Google Shape;415;p38"/>
          <p:cNvSpPr txBox="1"/>
          <p:nvPr/>
        </p:nvSpPr>
        <p:spPr>
          <a:xfrm>
            <a:off x="2316225" y="3781750"/>
            <a:ext cx="1257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1155CC"/>
                </a:solidFill>
                <a:latin typeface="Lora Medium"/>
                <a:ea typeface="Lora Medium"/>
                <a:cs typeface="Lora Medium"/>
                <a:sym typeface="Lora Medium"/>
              </a:rPr>
              <a:t>Convective cooling</a:t>
            </a:r>
            <a:endParaRPr sz="900">
              <a:solidFill>
                <a:srgbClr val="1155CC"/>
              </a:solidFill>
              <a:latin typeface="Lora Medium"/>
              <a:ea typeface="Lora Medium"/>
              <a:cs typeface="Lora Medium"/>
              <a:sym typeface="Lora Medium"/>
            </a:endParaRPr>
          </a:p>
        </p:txBody>
      </p:sp>
      <p:sp>
        <p:nvSpPr>
          <p:cNvPr id="416" name="Google Shape;416;p38"/>
          <p:cNvSpPr/>
          <p:nvPr/>
        </p:nvSpPr>
        <p:spPr>
          <a:xfrm>
            <a:off x="3178718" y="2934036"/>
            <a:ext cx="141900" cy="1329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7" name="Google Shape;417;p38"/>
          <p:cNvCxnSpPr/>
          <p:nvPr/>
        </p:nvCxnSpPr>
        <p:spPr>
          <a:xfrm>
            <a:off x="3458550" y="2580625"/>
            <a:ext cx="267600" cy="186300"/>
          </a:xfrm>
          <a:prstGeom prst="straightConnector1">
            <a:avLst/>
          </a:prstGeom>
          <a:noFill/>
          <a:ln cap="flat" cmpd="sng" w="9525">
            <a:solidFill>
              <a:schemeClr val="dk2"/>
            </a:solidFill>
            <a:prstDash val="dash"/>
            <a:round/>
            <a:headEnd len="med" w="med" type="none"/>
            <a:tailEnd len="med" w="med" type="none"/>
          </a:ln>
        </p:spPr>
      </p:cxnSp>
      <p:sp>
        <p:nvSpPr>
          <p:cNvPr id="418" name="Google Shape;418;p38"/>
          <p:cNvSpPr txBox="1"/>
          <p:nvPr/>
        </p:nvSpPr>
        <p:spPr>
          <a:xfrm>
            <a:off x="2826975" y="2346750"/>
            <a:ext cx="1257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Lora Medium"/>
                <a:ea typeface="Lora Medium"/>
                <a:cs typeface="Lora Medium"/>
                <a:sym typeface="Lora Medium"/>
              </a:rPr>
              <a:t>Thermocouple</a:t>
            </a:r>
            <a:endParaRPr sz="900">
              <a:solidFill>
                <a:schemeClr val="dk1"/>
              </a:solidFill>
              <a:latin typeface="Lora Medium"/>
              <a:ea typeface="Lora Medium"/>
              <a:cs typeface="Lora Medium"/>
              <a:sym typeface="Lora Medium"/>
            </a:endParaRPr>
          </a:p>
        </p:txBody>
      </p:sp>
      <p:sp>
        <p:nvSpPr>
          <p:cNvPr id="419" name="Google Shape;419;p38"/>
          <p:cNvSpPr txBox="1"/>
          <p:nvPr/>
        </p:nvSpPr>
        <p:spPr>
          <a:xfrm>
            <a:off x="2720596" y="3331100"/>
            <a:ext cx="1257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Lora Medium"/>
                <a:ea typeface="Lora Medium"/>
                <a:cs typeface="Lora Medium"/>
                <a:sym typeface="Lora Medium"/>
              </a:rPr>
              <a:t>SMA actuator coil</a:t>
            </a:r>
            <a:endParaRPr sz="900">
              <a:solidFill>
                <a:schemeClr val="dk1"/>
              </a:solidFill>
              <a:latin typeface="Lora Medium"/>
              <a:ea typeface="Lora Medium"/>
              <a:cs typeface="Lora Medium"/>
              <a:sym typeface="Lora Medium"/>
            </a:endParaRPr>
          </a:p>
        </p:txBody>
      </p:sp>
      <p:cxnSp>
        <p:nvCxnSpPr>
          <p:cNvPr id="420" name="Google Shape;420;p38"/>
          <p:cNvCxnSpPr/>
          <p:nvPr/>
        </p:nvCxnSpPr>
        <p:spPr>
          <a:xfrm>
            <a:off x="2848950" y="3266425"/>
            <a:ext cx="267600" cy="186300"/>
          </a:xfrm>
          <a:prstGeom prst="straightConnector1">
            <a:avLst/>
          </a:prstGeom>
          <a:noFill/>
          <a:ln cap="flat" cmpd="sng" w="9525">
            <a:solidFill>
              <a:schemeClr val="dk2"/>
            </a:solidFill>
            <a:prstDash val="dash"/>
            <a:round/>
            <a:headEnd len="med" w="med" type="none"/>
            <a:tailEnd len="med" w="med" type="none"/>
          </a:ln>
        </p:spPr>
      </p:cxnSp>
      <p:cxnSp>
        <p:nvCxnSpPr>
          <p:cNvPr id="421" name="Google Shape;421;p38"/>
          <p:cNvCxnSpPr/>
          <p:nvPr/>
        </p:nvCxnSpPr>
        <p:spPr>
          <a:xfrm>
            <a:off x="3306150" y="3037825"/>
            <a:ext cx="267600" cy="186300"/>
          </a:xfrm>
          <a:prstGeom prst="straightConnector1">
            <a:avLst/>
          </a:prstGeom>
          <a:noFill/>
          <a:ln cap="flat" cmpd="sng" w="9525">
            <a:solidFill>
              <a:srgbClr val="6AA84F"/>
            </a:solidFill>
            <a:prstDash val="dash"/>
            <a:round/>
            <a:headEnd len="med" w="med" type="none"/>
            <a:tailEnd len="med" w="med" type="none"/>
          </a:ln>
        </p:spPr>
      </p:cxnSp>
      <p:sp>
        <p:nvSpPr>
          <p:cNvPr id="422" name="Google Shape;422;p38"/>
          <p:cNvSpPr txBox="1"/>
          <p:nvPr/>
        </p:nvSpPr>
        <p:spPr>
          <a:xfrm>
            <a:off x="3351166" y="3113686"/>
            <a:ext cx="571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6AA84F"/>
                </a:solidFill>
                <a:latin typeface="Lora Medium"/>
                <a:ea typeface="Lora Medium"/>
                <a:cs typeface="Lora Medium"/>
                <a:sym typeface="Lora Medium"/>
              </a:rPr>
              <a:t>Epoxy</a:t>
            </a:r>
            <a:endParaRPr sz="900">
              <a:solidFill>
                <a:srgbClr val="6AA84F"/>
              </a:solidFill>
              <a:latin typeface="Lora Medium"/>
              <a:ea typeface="Lora Medium"/>
              <a:cs typeface="Lora Medium"/>
              <a:sym typeface="Lora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Complete dynamics block</a:t>
            </a:r>
            <a:endParaRPr/>
          </a:p>
        </p:txBody>
      </p:sp>
      <p:sp>
        <p:nvSpPr>
          <p:cNvPr id="428" name="Google Shape;428;p39"/>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pic>
        <p:nvPicPr>
          <p:cNvPr id="429" name="Google Shape;429;p39"/>
          <p:cNvPicPr preferRelativeResize="0"/>
          <p:nvPr/>
        </p:nvPicPr>
        <p:blipFill>
          <a:blip r:embed="rId3">
            <a:alphaModFix/>
          </a:blip>
          <a:stretch>
            <a:fillRect/>
          </a:stretch>
        </p:blipFill>
        <p:spPr>
          <a:xfrm>
            <a:off x="152400" y="1855925"/>
            <a:ext cx="8839199" cy="171003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Complete dynamics block</a:t>
            </a:r>
            <a:endParaRPr/>
          </a:p>
        </p:txBody>
      </p:sp>
      <p:sp>
        <p:nvSpPr>
          <p:cNvPr id="435" name="Google Shape;435;p40"/>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pic>
        <p:nvPicPr>
          <p:cNvPr id="436" name="Google Shape;436;p40"/>
          <p:cNvPicPr preferRelativeResize="0"/>
          <p:nvPr/>
        </p:nvPicPr>
        <p:blipFill>
          <a:blip r:embed="rId3">
            <a:alphaModFix/>
          </a:blip>
          <a:stretch>
            <a:fillRect/>
          </a:stretch>
        </p:blipFill>
        <p:spPr>
          <a:xfrm>
            <a:off x="152400" y="1855925"/>
            <a:ext cx="8839199" cy="1710036"/>
          </a:xfrm>
          <a:prstGeom prst="rect">
            <a:avLst/>
          </a:prstGeom>
          <a:noFill/>
          <a:ln>
            <a:noFill/>
          </a:ln>
        </p:spPr>
      </p:pic>
      <p:sp>
        <p:nvSpPr>
          <p:cNvPr id="437" name="Google Shape;437;p40"/>
          <p:cNvSpPr txBox="1"/>
          <p:nvPr/>
        </p:nvSpPr>
        <p:spPr>
          <a:xfrm>
            <a:off x="290600" y="1548125"/>
            <a:ext cx="1149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1155CC"/>
                </a:solidFill>
                <a:latin typeface="Open Sans Medium"/>
                <a:ea typeface="Open Sans Medium"/>
                <a:cs typeface="Open Sans Medium"/>
                <a:sym typeface="Open Sans Medium"/>
              </a:rPr>
              <a:t>Control inputs</a:t>
            </a:r>
            <a:endParaRPr sz="800">
              <a:solidFill>
                <a:srgbClr val="1155CC"/>
              </a:solidFill>
              <a:latin typeface="Open Sans Medium"/>
              <a:ea typeface="Open Sans Medium"/>
              <a:cs typeface="Open Sans Medium"/>
              <a:sym typeface="Open Sans Medium"/>
            </a:endParaRPr>
          </a:p>
        </p:txBody>
      </p:sp>
      <p:sp>
        <p:nvSpPr>
          <p:cNvPr id="438" name="Google Shape;438;p40"/>
          <p:cNvSpPr/>
          <p:nvPr/>
        </p:nvSpPr>
        <p:spPr>
          <a:xfrm>
            <a:off x="177800" y="1855775"/>
            <a:ext cx="1374900" cy="1710000"/>
          </a:xfrm>
          <a:prstGeom prst="rect">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Complete dynamics block</a:t>
            </a:r>
            <a:endParaRPr/>
          </a:p>
        </p:txBody>
      </p:sp>
      <p:sp>
        <p:nvSpPr>
          <p:cNvPr id="444" name="Google Shape;444;p41"/>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pic>
        <p:nvPicPr>
          <p:cNvPr id="445" name="Google Shape;445;p41"/>
          <p:cNvPicPr preferRelativeResize="0"/>
          <p:nvPr/>
        </p:nvPicPr>
        <p:blipFill>
          <a:blip r:embed="rId3">
            <a:alphaModFix/>
          </a:blip>
          <a:stretch>
            <a:fillRect/>
          </a:stretch>
        </p:blipFill>
        <p:spPr>
          <a:xfrm>
            <a:off x="152400" y="1855925"/>
            <a:ext cx="8839199" cy="1710036"/>
          </a:xfrm>
          <a:prstGeom prst="rect">
            <a:avLst/>
          </a:prstGeom>
          <a:noFill/>
          <a:ln>
            <a:noFill/>
          </a:ln>
        </p:spPr>
      </p:pic>
      <p:sp>
        <p:nvSpPr>
          <p:cNvPr id="446" name="Google Shape;446;p41"/>
          <p:cNvSpPr txBox="1"/>
          <p:nvPr/>
        </p:nvSpPr>
        <p:spPr>
          <a:xfrm>
            <a:off x="290600" y="1548125"/>
            <a:ext cx="1149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1155CC"/>
                </a:solidFill>
                <a:latin typeface="Open Sans Medium"/>
                <a:ea typeface="Open Sans Medium"/>
                <a:cs typeface="Open Sans Medium"/>
                <a:sym typeface="Open Sans Medium"/>
              </a:rPr>
              <a:t>Control inputs</a:t>
            </a:r>
            <a:endParaRPr sz="800">
              <a:solidFill>
                <a:srgbClr val="1155CC"/>
              </a:solidFill>
              <a:latin typeface="Open Sans Medium"/>
              <a:ea typeface="Open Sans Medium"/>
              <a:cs typeface="Open Sans Medium"/>
              <a:sym typeface="Open Sans Medium"/>
            </a:endParaRPr>
          </a:p>
        </p:txBody>
      </p:sp>
      <p:sp>
        <p:nvSpPr>
          <p:cNvPr id="447" name="Google Shape;447;p41"/>
          <p:cNvSpPr/>
          <p:nvPr/>
        </p:nvSpPr>
        <p:spPr>
          <a:xfrm>
            <a:off x="177800" y="1855775"/>
            <a:ext cx="1374900" cy="1710000"/>
          </a:xfrm>
          <a:prstGeom prst="rect">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1"/>
          <p:cNvSpPr/>
          <p:nvPr/>
        </p:nvSpPr>
        <p:spPr>
          <a:xfrm>
            <a:off x="1625600" y="1855775"/>
            <a:ext cx="1587600" cy="17100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1"/>
          <p:cNvSpPr txBox="1"/>
          <p:nvPr/>
        </p:nvSpPr>
        <p:spPr>
          <a:xfrm>
            <a:off x="1844750" y="1548125"/>
            <a:ext cx="1149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CC0000"/>
                </a:solidFill>
                <a:latin typeface="Open Sans Medium"/>
                <a:ea typeface="Open Sans Medium"/>
                <a:cs typeface="Open Sans Medium"/>
                <a:sym typeface="Open Sans Medium"/>
              </a:rPr>
              <a:t>SMA dynamics</a:t>
            </a:r>
            <a:endParaRPr sz="800">
              <a:solidFill>
                <a:srgbClr val="CC0000"/>
              </a:solidFill>
              <a:latin typeface="Open Sans Medium"/>
              <a:ea typeface="Open Sans Medium"/>
              <a:cs typeface="Open Sans Medium"/>
              <a:sym typeface="Open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437250" y="1685492"/>
            <a:ext cx="8269500" cy="85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Overview</a:t>
            </a:r>
            <a:endParaRPr/>
          </a:p>
        </p:txBody>
      </p:sp>
      <p:sp>
        <p:nvSpPr>
          <p:cNvPr id="103" name="Google Shape;103;p15"/>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104" name="Google Shape;104;p15"/>
          <p:cNvSpPr txBox="1"/>
          <p:nvPr>
            <p:ph idx="1" type="subTitle"/>
          </p:nvPr>
        </p:nvSpPr>
        <p:spPr>
          <a:xfrm>
            <a:off x="437250" y="2544100"/>
            <a:ext cx="4022100" cy="5223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a:t>Background, Hardware, Experiment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Complete dynamics block</a:t>
            </a:r>
            <a:endParaRPr/>
          </a:p>
        </p:txBody>
      </p:sp>
      <p:sp>
        <p:nvSpPr>
          <p:cNvPr id="455" name="Google Shape;455;p42"/>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pic>
        <p:nvPicPr>
          <p:cNvPr id="456" name="Google Shape;456;p42"/>
          <p:cNvPicPr preferRelativeResize="0"/>
          <p:nvPr/>
        </p:nvPicPr>
        <p:blipFill>
          <a:blip r:embed="rId3">
            <a:alphaModFix/>
          </a:blip>
          <a:stretch>
            <a:fillRect/>
          </a:stretch>
        </p:blipFill>
        <p:spPr>
          <a:xfrm>
            <a:off x="152400" y="1855925"/>
            <a:ext cx="8839199" cy="1710036"/>
          </a:xfrm>
          <a:prstGeom prst="rect">
            <a:avLst/>
          </a:prstGeom>
          <a:noFill/>
          <a:ln>
            <a:noFill/>
          </a:ln>
        </p:spPr>
      </p:pic>
      <p:sp>
        <p:nvSpPr>
          <p:cNvPr id="457" name="Google Shape;457;p42"/>
          <p:cNvSpPr txBox="1"/>
          <p:nvPr/>
        </p:nvSpPr>
        <p:spPr>
          <a:xfrm>
            <a:off x="290600" y="1548125"/>
            <a:ext cx="1149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1155CC"/>
                </a:solidFill>
                <a:latin typeface="Open Sans Medium"/>
                <a:ea typeface="Open Sans Medium"/>
                <a:cs typeface="Open Sans Medium"/>
                <a:sym typeface="Open Sans Medium"/>
              </a:rPr>
              <a:t>Control inputs</a:t>
            </a:r>
            <a:endParaRPr sz="800">
              <a:solidFill>
                <a:srgbClr val="1155CC"/>
              </a:solidFill>
              <a:latin typeface="Open Sans Medium"/>
              <a:ea typeface="Open Sans Medium"/>
              <a:cs typeface="Open Sans Medium"/>
              <a:sym typeface="Open Sans Medium"/>
            </a:endParaRPr>
          </a:p>
        </p:txBody>
      </p:sp>
      <p:sp>
        <p:nvSpPr>
          <p:cNvPr id="458" name="Google Shape;458;p42"/>
          <p:cNvSpPr/>
          <p:nvPr/>
        </p:nvSpPr>
        <p:spPr>
          <a:xfrm>
            <a:off x="177800" y="1855775"/>
            <a:ext cx="1374900" cy="1710000"/>
          </a:xfrm>
          <a:prstGeom prst="rect">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2"/>
          <p:cNvSpPr/>
          <p:nvPr/>
        </p:nvSpPr>
        <p:spPr>
          <a:xfrm>
            <a:off x="1625600" y="1855775"/>
            <a:ext cx="1587600" cy="17100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2"/>
          <p:cNvSpPr/>
          <p:nvPr/>
        </p:nvSpPr>
        <p:spPr>
          <a:xfrm>
            <a:off x="3454400" y="1855775"/>
            <a:ext cx="476100" cy="17100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2"/>
          <p:cNvSpPr txBox="1"/>
          <p:nvPr/>
        </p:nvSpPr>
        <p:spPr>
          <a:xfrm>
            <a:off x="1844750" y="1548125"/>
            <a:ext cx="1149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CC0000"/>
                </a:solidFill>
                <a:latin typeface="Open Sans Medium"/>
                <a:ea typeface="Open Sans Medium"/>
                <a:cs typeface="Open Sans Medium"/>
                <a:sym typeface="Open Sans Medium"/>
              </a:rPr>
              <a:t>SMA dynamics</a:t>
            </a:r>
            <a:endParaRPr sz="800">
              <a:solidFill>
                <a:srgbClr val="CC0000"/>
              </a:solidFill>
              <a:latin typeface="Open Sans Medium"/>
              <a:ea typeface="Open Sans Medium"/>
              <a:cs typeface="Open Sans Medium"/>
              <a:sym typeface="Open Sans Medium"/>
            </a:endParaRPr>
          </a:p>
        </p:txBody>
      </p:sp>
      <p:sp>
        <p:nvSpPr>
          <p:cNvPr id="462" name="Google Shape;462;p42"/>
          <p:cNvSpPr txBox="1"/>
          <p:nvPr/>
        </p:nvSpPr>
        <p:spPr>
          <a:xfrm>
            <a:off x="3194000" y="1424675"/>
            <a:ext cx="996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38761D"/>
                </a:solidFill>
                <a:latin typeface="Open Sans Medium"/>
                <a:ea typeface="Open Sans Medium"/>
                <a:cs typeface="Open Sans Medium"/>
                <a:sym typeface="Open Sans Medium"/>
              </a:rPr>
              <a:t>S</a:t>
            </a:r>
            <a:r>
              <a:rPr lang="en" sz="800">
                <a:solidFill>
                  <a:srgbClr val="38761D"/>
                </a:solidFill>
                <a:latin typeface="Open Sans Medium"/>
                <a:ea typeface="Open Sans Medium"/>
                <a:cs typeface="Open Sans Medium"/>
                <a:sym typeface="Open Sans Medium"/>
              </a:rPr>
              <a:t>ensor measurements</a:t>
            </a:r>
            <a:endParaRPr sz="800">
              <a:solidFill>
                <a:srgbClr val="38761D"/>
              </a:solidFill>
              <a:latin typeface="Open Sans Medium"/>
              <a:ea typeface="Open Sans Medium"/>
              <a:cs typeface="Open Sans Medium"/>
              <a:sym typeface="Open Sans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Complete dynamics block</a:t>
            </a:r>
            <a:endParaRPr/>
          </a:p>
        </p:txBody>
      </p:sp>
      <p:sp>
        <p:nvSpPr>
          <p:cNvPr id="468" name="Google Shape;468;p43"/>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pic>
        <p:nvPicPr>
          <p:cNvPr id="469" name="Google Shape;469;p43"/>
          <p:cNvPicPr preferRelativeResize="0"/>
          <p:nvPr/>
        </p:nvPicPr>
        <p:blipFill>
          <a:blip r:embed="rId3">
            <a:alphaModFix/>
          </a:blip>
          <a:stretch>
            <a:fillRect/>
          </a:stretch>
        </p:blipFill>
        <p:spPr>
          <a:xfrm>
            <a:off x="152400" y="1855925"/>
            <a:ext cx="8839199" cy="1710036"/>
          </a:xfrm>
          <a:prstGeom prst="rect">
            <a:avLst/>
          </a:prstGeom>
          <a:noFill/>
          <a:ln>
            <a:noFill/>
          </a:ln>
        </p:spPr>
      </p:pic>
      <p:sp>
        <p:nvSpPr>
          <p:cNvPr id="470" name="Google Shape;470;p43"/>
          <p:cNvSpPr txBox="1"/>
          <p:nvPr/>
        </p:nvSpPr>
        <p:spPr>
          <a:xfrm>
            <a:off x="290600" y="1548125"/>
            <a:ext cx="1149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1155CC"/>
                </a:solidFill>
                <a:latin typeface="Open Sans Medium"/>
                <a:ea typeface="Open Sans Medium"/>
                <a:cs typeface="Open Sans Medium"/>
                <a:sym typeface="Open Sans Medium"/>
              </a:rPr>
              <a:t>Control inputs</a:t>
            </a:r>
            <a:endParaRPr sz="800">
              <a:solidFill>
                <a:srgbClr val="1155CC"/>
              </a:solidFill>
              <a:latin typeface="Open Sans Medium"/>
              <a:ea typeface="Open Sans Medium"/>
              <a:cs typeface="Open Sans Medium"/>
              <a:sym typeface="Open Sans Medium"/>
            </a:endParaRPr>
          </a:p>
        </p:txBody>
      </p:sp>
      <p:sp>
        <p:nvSpPr>
          <p:cNvPr id="471" name="Google Shape;471;p43"/>
          <p:cNvSpPr/>
          <p:nvPr/>
        </p:nvSpPr>
        <p:spPr>
          <a:xfrm>
            <a:off x="177800" y="1855775"/>
            <a:ext cx="1374900" cy="1710000"/>
          </a:xfrm>
          <a:prstGeom prst="rect">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3"/>
          <p:cNvSpPr/>
          <p:nvPr/>
        </p:nvSpPr>
        <p:spPr>
          <a:xfrm>
            <a:off x="1625600" y="1855775"/>
            <a:ext cx="1587600" cy="17100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3"/>
          <p:cNvSpPr/>
          <p:nvPr/>
        </p:nvSpPr>
        <p:spPr>
          <a:xfrm>
            <a:off x="3454400" y="1855775"/>
            <a:ext cx="476100" cy="17100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3"/>
          <p:cNvSpPr/>
          <p:nvPr/>
        </p:nvSpPr>
        <p:spPr>
          <a:xfrm>
            <a:off x="4311650" y="1855775"/>
            <a:ext cx="476100" cy="1710000"/>
          </a:xfrm>
          <a:prstGeom prst="rect">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txBox="1"/>
          <p:nvPr/>
        </p:nvSpPr>
        <p:spPr>
          <a:xfrm>
            <a:off x="1844750" y="1548125"/>
            <a:ext cx="1149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CC0000"/>
                </a:solidFill>
                <a:latin typeface="Open Sans Medium"/>
                <a:ea typeface="Open Sans Medium"/>
                <a:cs typeface="Open Sans Medium"/>
                <a:sym typeface="Open Sans Medium"/>
              </a:rPr>
              <a:t>SMA dynamics</a:t>
            </a:r>
            <a:endParaRPr sz="800">
              <a:solidFill>
                <a:srgbClr val="CC0000"/>
              </a:solidFill>
              <a:latin typeface="Open Sans Medium"/>
              <a:ea typeface="Open Sans Medium"/>
              <a:cs typeface="Open Sans Medium"/>
              <a:sym typeface="Open Sans Medium"/>
            </a:endParaRPr>
          </a:p>
        </p:txBody>
      </p:sp>
      <p:sp>
        <p:nvSpPr>
          <p:cNvPr id="476" name="Google Shape;476;p43"/>
          <p:cNvSpPr txBox="1"/>
          <p:nvPr/>
        </p:nvSpPr>
        <p:spPr>
          <a:xfrm>
            <a:off x="4079750" y="1301675"/>
            <a:ext cx="93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BF9000"/>
                </a:solidFill>
                <a:latin typeface="Open Sans Medium"/>
                <a:ea typeface="Open Sans Medium"/>
                <a:cs typeface="Open Sans Medium"/>
                <a:sym typeface="Open Sans Medium"/>
              </a:rPr>
              <a:t>Transform to SMA temperature</a:t>
            </a:r>
            <a:endParaRPr sz="800">
              <a:solidFill>
                <a:srgbClr val="BF9000"/>
              </a:solidFill>
              <a:latin typeface="Open Sans Medium"/>
              <a:ea typeface="Open Sans Medium"/>
              <a:cs typeface="Open Sans Medium"/>
              <a:sym typeface="Open Sans Medium"/>
            </a:endParaRPr>
          </a:p>
        </p:txBody>
      </p:sp>
      <p:sp>
        <p:nvSpPr>
          <p:cNvPr id="477" name="Google Shape;477;p43"/>
          <p:cNvSpPr txBox="1"/>
          <p:nvPr/>
        </p:nvSpPr>
        <p:spPr>
          <a:xfrm>
            <a:off x="3194000" y="1424675"/>
            <a:ext cx="996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38761D"/>
                </a:solidFill>
                <a:latin typeface="Open Sans Medium"/>
                <a:ea typeface="Open Sans Medium"/>
                <a:cs typeface="Open Sans Medium"/>
                <a:sym typeface="Open Sans Medium"/>
              </a:rPr>
              <a:t>Sensor measurements</a:t>
            </a:r>
            <a:endParaRPr sz="800">
              <a:solidFill>
                <a:srgbClr val="38761D"/>
              </a:solidFill>
              <a:latin typeface="Open Sans Medium"/>
              <a:ea typeface="Open Sans Medium"/>
              <a:cs typeface="Open Sans Medium"/>
              <a:sym typeface="Open Sans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Complete dynamics block</a:t>
            </a:r>
            <a:endParaRPr/>
          </a:p>
        </p:txBody>
      </p:sp>
      <p:sp>
        <p:nvSpPr>
          <p:cNvPr id="483" name="Google Shape;483;p44"/>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pic>
        <p:nvPicPr>
          <p:cNvPr id="484" name="Google Shape;484;p44"/>
          <p:cNvPicPr preferRelativeResize="0"/>
          <p:nvPr/>
        </p:nvPicPr>
        <p:blipFill>
          <a:blip r:embed="rId3">
            <a:alphaModFix/>
          </a:blip>
          <a:stretch>
            <a:fillRect/>
          </a:stretch>
        </p:blipFill>
        <p:spPr>
          <a:xfrm>
            <a:off x="152400" y="1855925"/>
            <a:ext cx="8839199" cy="1710036"/>
          </a:xfrm>
          <a:prstGeom prst="rect">
            <a:avLst/>
          </a:prstGeom>
          <a:noFill/>
          <a:ln>
            <a:noFill/>
          </a:ln>
        </p:spPr>
      </p:pic>
      <p:sp>
        <p:nvSpPr>
          <p:cNvPr id="485" name="Google Shape;485;p44"/>
          <p:cNvSpPr txBox="1"/>
          <p:nvPr/>
        </p:nvSpPr>
        <p:spPr>
          <a:xfrm>
            <a:off x="290600" y="1548125"/>
            <a:ext cx="1149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1155CC"/>
                </a:solidFill>
                <a:latin typeface="Open Sans Medium"/>
                <a:ea typeface="Open Sans Medium"/>
                <a:cs typeface="Open Sans Medium"/>
                <a:sym typeface="Open Sans Medium"/>
              </a:rPr>
              <a:t>Control inputs</a:t>
            </a:r>
            <a:endParaRPr sz="800">
              <a:solidFill>
                <a:srgbClr val="1155CC"/>
              </a:solidFill>
              <a:latin typeface="Open Sans Medium"/>
              <a:ea typeface="Open Sans Medium"/>
              <a:cs typeface="Open Sans Medium"/>
              <a:sym typeface="Open Sans Medium"/>
            </a:endParaRPr>
          </a:p>
        </p:txBody>
      </p:sp>
      <p:sp>
        <p:nvSpPr>
          <p:cNvPr id="486" name="Google Shape;486;p44"/>
          <p:cNvSpPr/>
          <p:nvPr/>
        </p:nvSpPr>
        <p:spPr>
          <a:xfrm>
            <a:off x="177800" y="1855775"/>
            <a:ext cx="1374900" cy="1710000"/>
          </a:xfrm>
          <a:prstGeom prst="rect">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a:off x="1625600" y="1855775"/>
            <a:ext cx="1587600" cy="17100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p:nvPr/>
        </p:nvSpPr>
        <p:spPr>
          <a:xfrm>
            <a:off x="3454400" y="1855775"/>
            <a:ext cx="476100" cy="17100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4"/>
          <p:cNvSpPr/>
          <p:nvPr/>
        </p:nvSpPr>
        <p:spPr>
          <a:xfrm>
            <a:off x="4311650" y="1855775"/>
            <a:ext cx="476100" cy="1710000"/>
          </a:xfrm>
          <a:prstGeom prst="rect">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4"/>
          <p:cNvSpPr/>
          <p:nvPr/>
        </p:nvSpPr>
        <p:spPr>
          <a:xfrm>
            <a:off x="5327650" y="1855775"/>
            <a:ext cx="1765200" cy="1710000"/>
          </a:xfrm>
          <a:prstGeom prst="rect">
            <a:avLst/>
          </a:prstGeom>
          <a:noFill/>
          <a:ln cap="flat" cmpd="sng" w="2857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4"/>
          <p:cNvSpPr txBox="1"/>
          <p:nvPr/>
        </p:nvSpPr>
        <p:spPr>
          <a:xfrm>
            <a:off x="1844750" y="1548125"/>
            <a:ext cx="1149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CC0000"/>
                </a:solidFill>
                <a:latin typeface="Open Sans Medium"/>
                <a:ea typeface="Open Sans Medium"/>
                <a:cs typeface="Open Sans Medium"/>
                <a:sym typeface="Open Sans Medium"/>
              </a:rPr>
              <a:t>SMA dynamics</a:t>
            </a:r>
            <a:endParaRPr sz="800">
              <a:solidFill>
                <a:srgbClr val="CC0000"/>
              </a:solidFill>
              <a:latin typeface="Open Sans Medium"/>
              <a:ea typeface="Open Sans Medium"/>
              <a:cs typeface="Open Sans Medium"/>
              <a:sym typeface="Open Sans Medium"/>
            </a:endParaRPr>
          </a:p>
        </p:txBody>
      </p:sp>
      <p:sp>
        <p:nvSpPr>
          <p:cNvPr id="492" name="Google Shape;492;p44"/>
          <p:cNvSpPr txBox="1"/>
          <p:nvPr/>
        </p:nvSpPr>
        <p:spPr>
          <a:xfrm>
            <a:off x="4079750" y="1301675"/>
            <a:ext cx="93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BF9000"/>
                </a:solidFill>
                <a:latin typeface="Open Sans Medium"/>
                <a:ea typeface="Open Sans Medium"/>
                <a:cs typeface="Open Sans Medium"/>
                <a:sym typeface="Open Sans Medium"/>
              </a:rPr>
              <a:t>Transform to SMA temperature</a:t>
            </a:r>
            <a:endParaRPr sz="800">
              <a:solidFill>
                <a:srgbClr val="BF9000"/>
              </a:solidFill>
              <a:latin typeface="Open Sans Medium"/>
              <a:ea typeface="Open Sans Medium"/>
              <a:cs typeface="Open Sans Medium"/>
              <a:sym typeface="Open Sans Medium"/>
            </a:endParaRPr>
          </a:p>
        </p:txBody>
      </p:sp>
      <p:sp>
        <p:nvSpPr>
          <p:cNvPr id="493" name="Google Shape;493;p44"/>
          <p:cNvSpPr txBox="1"/>
          <p:nvPr/>
        </p:nvSpPr>
        <p:spPr>
          <a:xfrm>
            <a:off x="5469700" y="1548125"/>
            <a:ext cx="1481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A64D79"/>
                </a:solidFill>
                <a:latin typeface="Open Sans Medium"/>
                <a:ea typeface="Open Sans Medium"/>
                <a:cs typeface="Open Sans Medium"/>
                <a:sym typeface="Open Sans Medium"/>
              </a:rPr>
              <a:t>Manipulator dynamics</a:t>
            </a:r>
            <a:endParaRPr sz="800">
              <a:solidFill>
                <a:srgbClr val="A64D79"/>
              </a:solidFill>
              <a:latin typeface="Open Sans Medium"/>
              <a:ea typeface="Open Sans Medium"/>
              <a:cs typeface="Open Sans Medium"/>
              <a:sym typeface="Open Sans Medium"/>
            </a:endParaRPr>
          </a:p>
        </p:txBody>
      </p:sp>
      <p:sp>
        <p:nvSpPr>
          <p:cNvPr id="494" name="Google Shape;494;p44"/>
          <p:cNvSpPr txBox="1"/>
          <p:nvPr/>
        </p:nvSpPr>
        <p:spPr>
          <a:xfrm>
            <a:off x="3194000" y="1424675"/>
            <a:ext cx="996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38761D"/>
                </a:solidFill>
                <a:latin typeface="Open Sans Medium"/>
                <a:ea typeface="Open Sans Medium"/>
                <a:cs typeface="Open Sans Medium"/>
                <a:sym typeface="Open Sans Medium"/>
              </a:rPr>
              <a:t>Sensor measurements</a:t>
            </a:r>
            <a:endParaRPr sz="800">
              <a:solidFill>
                <a:srgbClr val="38761D"/>
              </a:solidFill>
              <a:latin typeface="Open Sans Medium"/>
              <a:ea typeface="Open Sans Medium"/>
              <a:cs typeface="Open Sans Medium"/>
              <a:sym typeface="Open Sans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Complete dynamics block</a:t>
            </a:r>
            <a:endParaRPr/>
          </a:p>
        </p:txBody>
      </p:sp>
      <p:sp>
        <p:nvSpPr>
          <p:cNvPr id="500" name="Google Shape;500;p45"/>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pic>
        <p:nvPicPr>
          <p:cNvPr id="501" name="Google Shape;501;p45"/>
          <p:cNvPicPr preferRelativeResize="0"/>
          <p:nvPr/>
        </p:nvPicPr>
        <p:blipFill>
          <a:blip r:embed="rId3">
            <a:alphaModFix/>
          </a:blip>
          <a:stretch>
            <a:fillRect/>
          </a:stretch>
        </p:blipFill>
        <p:spPr>
          <a:xfrm>
            <a:off x="152400" y="1855925"/>
            <a:ext cx="8839199" cy="1710036"/>
          </a:xfrm>
          <a:prstGeom prst="rect">
            <a:avLst/>
          </a:prstGeom>
          <a:noFill/>
          <a:ln>
            <a:noFill/>
          </a:ln>
        </p:spPr>
      </p:pic>
      <p:sp>
        <p:nvSpPr>
          <p:cNvPr id="502" name="Google Shape;502;p45"/>
          <p:cNvSpPr txBox="1"/>
          <p:nvPr/>
        </p:nvSpPr>
        <p:spPr>
          <a:xfrm>
            <a:off x="290600" y="1548125"/>
            <a:ext cx="1149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1155CC"/>
                </a:solidFill>
                <a:latin typeface="Open Sans Medium"/>
                <a:ea typeface="Open Sans Medium"/>
                <a:cs typeface="Open Sans Medium"/>
                <a:sym typeface="Open Sans Medium"/>
              </a:rPr>
              <a:t>Control inputs</a:t>
            </a:r>
            <a:endParaRPr sz="800">
              <a:solidFill>
                <a:srgbClr val="1155CC"/>
              </a:solidFill>
              <a:latin typeface="Open Sans Medium"/>
              <a:ea typeface="Open Sans Medium"/>
              <a:cs typeface="Open Sans Medium"/>
              <a:sym typeface="Open Sans Medium"/>
            </a:endParaRPr>
          </a:p>
        </p:txBody>
      </p:sp>
      <p:sp>
        <p:nvSpPr>
          <p:cNvPr id="503" name="Google Shape;503;p45"/>
          <p:cNvSpPr/>
          <p:nvPr/>
        </p:nvSpPr>
        <p:spPr>
          <a:xfrm>
            <a:off x="177800" y="1855775"/>
            <a:ext cx="1374900" cy="1710000"/>
          </a:xfrm>
          <a:prstGeom prst="rect">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5"/>
          <p:cNvSpPr/>
          <p:nvPr/>
        </p:nvSpPr>
        <p:spPr>
          <a:xfrm>
            <a:off x="1625600" y="1855775"/>
            <a:ext cx="1587600" cy="17100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5"/>
          <p:cNvSpPr/>
          <p:nvPr/>
        </p:nvSpPr>
        <p:spPr>
          <a:xfrm>
            <a:off x="3454400" y="1855775"/>
            <a:ext cx="476100" cy="17100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5"/>
          <p:cNvSpPr/>
          <p:nvPr/>
        </p:nvSpPr>
        <p:spPr>
          <a:xfrm>
            <a:off x="4311650" y="1855775"/>
            <a:ext cx="476100" cy="1710000"/>
          </a:xfrm>
          <a:prstGeom prst="rect">
            <a:avLst/>
          </a:prstGeom>
          <a:no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a:off x="5327650" y="1855775"/>
            <a:ext cx="1765200" cy="1710000"/>
          </a:xfrm>
          <a:prstGeom prst="rect">
            <a:avLst/>
          </a:prstGeom>
          <a:noFill/>
          <a:ln cap="flat" cmpd="sng" w="2857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a:off x="7619950" y="1855775"/>
            <a:ext cx="1339800" cy="17100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txBox="1"/>
          <p:nvPr/>
        </p:nvSpPr>
        <p:spPr>
          <a:xfrm>
            <a:off x="1844750" y="1548125"/>
            <a:ext cx="1149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CC0000"/>
                </a:solidFill>
                <a:latin typeface="Open Sans Medium"/>
                <a:ea typeface="Open Sans Medium"/>
                <a:cs typeface="Open Sans Medium"/>
                <a:sym typeface="Open Sans Medium"/>
              </a:rPr>
              <a:t>SMA dynamics</a:t>
            </a:r>
            <a:endParaRPr sz="800">
              <a:solidFill>
                <a:srgbClr val="CC0000"/>
              </a:solidFill>
              <a:latin typeface="Open Sans Medium"/>
              <a:ea typeface="Open Sans Medium"/>
              <a:cs typeface="Open Sans Medium"/>
              <a:sym typeface="Open Sans Medium"/>
            </a:endParaRPr>
          </a:p>
        </p:txBody>
      </p:sp>
      <p:sp>
        <p:nvSpPr>
          <p:cNvPr id="510" name="Google Shape;510;p45"/>
          <p:cNvSpPr txBox="1"/>
          <p:nvPr/>
        </p:nvSpPr>
        <p:spPr>
          <a:xfrm>
            <a:off x="4079750" y="1301675"/>
            <a:ext cx="939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BF9000"/>
                </a:solidFill>
                <a:latin typeface="Open Sans Medium"/>
                <a:ea typeface="Open Sans Medium"/>
                <a:cs typeface="Open Sans Medium"/>
                <a:sym typeface="Open Sans Medium"/>
              </a:rPr>
              <a:t>Transform to SMA temperature</a:t>
            </a:r>
            <a:endParaRPr sz="800">
              <a:solidFill>
                <a:srgbClr val="BF9000"/>
              </a:solidFill>
              <a:latin typeface="Open Sans Medium"/>
              <a:ea typeface="Open Sans Medium"/>
              <a:cs typeface="Open Sans Medium"/>
              <a:sym typeface="Open Sans Medium"/>
            </a:endParaRPr>
          </a:p>
        </p:txBody>
      </p:sp>
      <p:sp>
        <p:nvSpPr>
          <p:cNvPr id="511" name="Google Shape;511;p45"/>
          <p:cNvSpPr txBox="1"/>
          <p:nvPr/>
        </p:nvSpPr>
        <p:spPr>
          <a:xfrm>
            <a:off x="5469700" y="1548125"/>
            <a:ext cx="1481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A64D79"/>
                </a:solidFill>
                <a:latin typeface="Open Sans Medium"/>
                <a:ea typeface="Open Sans Medium"/>
                <a:cs typeface="Open Sans Medium"/>
                <a:sym typeface="Open Sans Medium"/>
              </a:rPr>
              <a:t>Manipulator dynamics</a:t>
            </a:r>
            <a:endParaRPr sz="800">
              <a:solidFill>
                <a:srgbClr val="A64D79"/>
              </a:solidFill>
              <a:latin typeface="Open Sans Medium"/>
              <a:ea typeface="Open Sans Medium"/>
              <a:cs typeface="Open Sans Medium"/>
              <a:sym typeface="Open Sans Medium"/>
            </a:endParaRPr>
          </a:p>
        </p:txBody>
      </p:sp>
      <p:sp>
        <p:nvSpPr>
          <p:cNvPr id="512" name="Google Shape;512;p45"/>
          <p:cNvSpPr txBox="1"/>
          <p:nvPr/>
        </p:nvSpPr>
        <p:spPr>
          <a:xfrm>
            <a:off x="7715200" y="1548125"/>
            <a:ext cx="1149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E69138"/>
                </a:solidFill>
                <a:latin typeface="Open Sans Medium"/>
                <a:ea typeface="Open Sans Medium"/>
                <a:cs typeface="Open Sans Medium"/>
                <a:sym typeface="Open Sans Medium"/>
              </a:rPr>
              <a:t>Next state vector</a:t>
            </a:r>
            <a:endParaRPr sz="800">
              <a:solidFill>
                <a:srgbClr val="E69138"/>
              </a:solidFill>
              <a:latin typeface="Open Sans Medium"/>
              <a:ea typeface="Open Sans Medium"/>
              <a:cs typeface="Open Sans Medium"/>
              <a:sym typeface="Open Sans Medium"/>
            </a:endParaRPr>
          </a:p>
        </p:txBody>
      </p:sp>
      <p:sp>
        <p:nvSpPr>
          <p:cNvPr id="513" name="Google Shape;513;p45"/>
          <p:cNvSpPr txBox="1"/>
          <p:nvPr/>
        </p:nvSpPr>
        <p:spPr>
          <a:xfrm>
            <a:off x="3194000" y="1424675"/>
            <a:ext cx="996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38761D"/>
                </a:solidFill>
                <a:latin typeface="Open Sans Medium"/>
                <a:ea typeface="Open Sans Medium"/>
                <a:cs typeface="Open Sans Medium"/>
                <a:sym typeface="Open Sans Medium"/>
              </a:rPr>
              <a:t>Sensor measurements</a:t>
            </a:r>
            <a:endParaRPr sz="800">
              <a:solidFill>
                <a:srgbClr val="38761D"/>
              </a:solidFill>
              <a:latin typeface="Open Sans Medium"/>
              <a:ea typeface="Open Sans Medium"/>
              <a:cs typeface="Open Sans Medium"/>
              <a:sym typeface="Open Sans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6"/>
          <p:cNvSpPr txBox="1"/>
          <p:nvPr>
            <p:ph type="title"/>
          </p:nvPr>
        </p:nvSpPr>
        <p:spPr>
          <a:xfrm>
            <a:off x="437250" y="1685492"/>
            <a:ext cx="8269500" cy="85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accent1"/>
                </a:solidFill>
              </a:rPr>
              <a:t>Kinematics</a:t>
            </a:r>
            <a:r>
              <a:rPr lang="en">
                <a:solidFill>
                  <a:schemeClr val="accent1"/>
                </a:solidFill>
              </a:rPr>
              <a:t> Modeling</a:t>
            </a:r>
            <a:endParaRPr/>
          </a:p>
        </p:txBody>
      </p:sp>
      <p:sp>
        <p:nvSpPr>
          <p:cNvPr id="519" name="Google Shape;519;p46"/>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520" name="Google Shape;520;p46"/>
          <p:cNvSpPr txBox="1"/>
          <p:nvPr>
            <p:ph idx="1" type="subTitle"/>
          </p:nvPr>
        </p:nvSpPr>
        <p:spPr>
          <a:xfrm>
            <a:off x="437250" y="2544100"/>
            <a:ext cx="5712300" cy="5223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a:t>Constant curvature, Euler-Bernoulli beam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Assuming uniform actuator torques and </a:t>
            </a:r>
            <a:endParaRPr/>
          </a:p>
        </p:txBody>
      </p:sp>
      <p:sp>
        <p:nvSpPr>
          <p:cNvPr id="526" name="Google Shape;526;p47"/>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527" name="Google Shape;52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Constant curvature assumption</a:t>
            </a:r>
            <a:endParaRPr/>
          </a:p>
        </p:txBody>
      </p:sp>
      <p:pic>
        <p:nvPicPr>
          <p:cNvPr id="528" name="Google Shape;528;p47"/>
          <p:cNvPicPr preferRelativeResize="0"/>
          <p:nvPr/>
        </p:nvPicPr>
        <p:blipFill>
          <a:blip r:embed="rId3">
            <a:alphaModFix/>
          </a:blip>
          <a:stretch>
            <a:fillRect/>
          </a:stretch>
        </p:blipFill>
        <p:spPr>
          <a:xfrm>
            <a:off x="466050" y="2030722"/>
            <a:ext cx="2481853" cy="338700"/>
          </a:xfrm>
          <a:prstGeom prst="rect">
            <a:avLst/>
          </a:prstGeom>
          <a:noFill/>
          <a:ln>
            <a:noFill/>
          </a:ln>
        </p:spPr>
      </p:pic>
      <p:sp>
        <p:nvSpPr>
          <p:cNvPr id="529" name="Google Shape;529;p47"/>
          <p:cNvSpPr txBox="1"/>
          <p:nvPr/>
        </p:nvSpPr>
        <p:spPr>
          <a:xfrm>
            <a:off x="4464000" y="3427150"/>
            <a:ext cx="4368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Open Sans"/>
                <a:ea typeface="Open Sans"/>
                <a:cs typeface="Open Sans"/>
                <a:sym typeface="Open Sans"/>
              </a:rPr>
              <a:t>Webster III, Robert J., and Bryan A. Jones. "Design and kinematic modeling of constant curvature continuum robots: A review." </a:t>
            </a:r>
            <a:r>
              <a:rPr i="1" lang="en" sz="800">
                <a:solidFill>
                  <a:schemeClr val="dk1"/>
                </a:solidFill>
                <a:latin typeface="Open Sans"/>
                <a:ea typeface="Open Sans"/>
                <a:cs typeface="Open Sans"/>
                <a:sym typeface="Open Sans"/>
              </a:rPr>
              <a:t>The International Journal of Robotics Research</a:t>
            </a:r>
            <a:r>
              <a:rPr lang="en" sz="800">
                <a:solidFill>
                  <a:schemeClr val="dk1"/>
                </a:solidFill>
                <a:latin typeface="Open Sans"/>
                <a:ea typeface="Open Sans"/>
                <a:cs typeface="Open Sans"/>
                <a:sym typeface="Open Sans"/>
              </a:rPr>
              <a:t> 29.13 (2010): 1661-1683.</a:t>
            </a:r>
            <a:endParaRPr sz="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800">
                <a:solidFill>
                  <a:schemeClr val="dk1"/>
                </a:solidFill>
                <a:latin typeface="Open Sans"/>
                <a:ea typeface="Open Sans"/>
                <a:cs typeface="Open Sans"/>
                <a:sym typeface="Open Sans"/>
              </a:rPr>
              <a:t>Modified from figure 3.</a:t>
            </a:r>
            <a:endParaRPr sz="800">
              <a:solidFill>
                <a:schemeClr val="dk1"/>
              </a:solidFill>
              <a:latin typeface="Open Sans"/>
              <a:ea typeface="Open Sans"/>
              <a:cs typeface="Open Sans"/>
              <a:sym typeface="Open Sans"/>
            </a:endParaRPr>
          </a:p>
        </p:txBody>
      </p:sp>
      <p:pic>
        <p:nvPicPr>
          <p:cNvPr id="530" name="Google Shape;530;p47"/>
          <p:cNvPicPr preferRelativeResize="0"/>
          <p:nvPr/>
        </p:nvPicPr>
        <p:blipFill>
          <a:blip r:embed="rId4">
            <a:alphaModFix/>
          </a:blip>
          <a:stretch>
            <a:fillRect/>
          </a:stretch>
        </p:blipFill>
        <p:spPr>
          <a:xfrm>
            <a:off x="4464000" y="1170125"/>
            <a:ext cx="4527600" cy="2079751"/>
          </a:xfrm>
          <a:prstGeom prst="rect">
            <a:avLst/>
          </a:prstGeom>
          <a:noFill/>
          <a:ln>
            <a:noFill/>
          </a:ln>
        </p:spPr>
      </p:pic>
      <p:sp>
        <p:nvSpPr>
          <p:cNvPr id="531" name="Google Shape;531;p47"/>
          <p:cNvSpPr txBox="1"/>
          <p:nvPr/>
        </p:nvSpPr>
        <p:spPr>
          <a:xfrm>
            <a:off x="424650" y="1589221"/>
            <a:ext cx="175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E69138"/>
                </a:solidFill>
                <a:latin typeface="Lora Medium"/>
                <a:ea typeface="Lora Medium"/>
                <a:cs typeface="Lora Medium"/>
                <a:sym typeface="Lora Medium"/>
              </a:rPr>
              <a:t>Manipulator joint angle </a:t>
            </a:r>
            <a:r>
              <a:rPr i="1" lang="en" sz="1000">
                <a:solidFill>
                  <a:srgbClr val="E69138"/>
                </a:solidFill>
                <a:latin typeface="Lora Medium"/>
                <a:ea typeface="Lora Medium"/>
                <a:cs typeface="Lora Medium"/>
                <a:sym typeface="Lora Medium"/>
              </a:rPr>
              <a:t>i</a:t>
            </a:r>
            <a:endParaRPr i="1" sz="1000">
              <a:solidFill>
                <a:srgbClr val="E69138"/>
              </a:solidFill>
              <a:latin typeface="Lora Medium"/>
              <a:ea typeface="Lora Medium"/>
              <a:cs typeface="Lora Medium"/>
              <a:sym typeface="Lora Medium"/>
            </a:endParaRPr>
          </a:p>
        </p:txBody>
      </p:sp>
      <p:sp>
        <p:nvSpPr>
          <p:cNvPr id="532" name="Google Shape;532;p47"/>
          <p:cNvSpPr txBox="1"/>
          <p:nvPr/>
        </p:nvSpPr>
        <p:spPr>
          <a:xfrm>
            <a:off x="734075" y="2502453"/>
            <a:ext cx="175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1155CC"/>
                </a:solidFill>
                <a:latin typeface="Lora Medium"/>
                <a:ea typeface="Lora Medium"/>
                <a:cs typeface="Lora Medium"/>
                <a:sym typeface="Lora Medium"/>
              </a:rPr>
              <a:t>Bend angle</a:t>
            </a:r>
            <a:endParaRPr i="1" sz="1000">
              <a:solidFill>
                <a:srgbClr val="1155CC"/>
              </a:solidFill>
              <a:latin typeface="Lora Medium"/>
              <a:ea typeface="Lora Medium"/>
              <a:cs typeface="Lora Medium"/>
              <a:sym typeface="Lora Medium"/>
            </a:endParaRPr>
          </a:p>
        </p:txBody>
      </p:sp>
      <p:cxnSp>
        <p:nvCxnSpPr>
          <p:cNvPr id="533" name="Google Shape;533;p47"/>
          <p:cNvCxnSpPr/>
          <p:nvPr/>
        </p:nvCxnSpPr>
        <p:spPr>
          <a:xfrm rot="10800000">
            <a:off x="1025575" y="2348500"/>
            <a:ext cx="81300" cy="226200"/>
          </a:xfrm>
          <a:prstGeom prst="straightConnector1">
            <a:avLst/>
          </a:prstGeom>
          <a:noFill/>
          <a:ln cap="flat" cmpd="sng" w="19050">
            <a:solidFill>
              <a:srgbClr val="1155CC"/>
            </a:solidFill>
            <a:prstDash val="solid"/>
            <a:round/>
            <a:headEnd len="med" w="med" type="none"/>
            <a:tailEnd len="med" w="med" type="triangle"/>
          </a:ln>
        </p:spPr>
      </p:cxnSp>
      <p:cxnSp>
        <p:nvCxnSpPr>
          <p:cNvPr id="534" name="Google Shape;534;p47"/>
          <p:cNvCxnSpPr>
            <a:endCxn id="535" idx="0"/>
          </p:cNvCxnSpPr>
          <p:nvPr/>
        </p:nvCxnSpPr>
        <p:spPr>
          <a:xfrm flipH="1">
            <a:off x="600305" y="1871075"/>
            <a:ext cx="171300" cy="199800"/>
          </a:xfrm>
          <a:prstGeom prst="straightConnector1">
            <a:avLst/>
          </a:prstGeom>
          <a:noFill/>
          <a:ln cap="flat" cmpd="sng" w="19050">
            <a:solidFill>
              <a:srgbClr val="E69138"/>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Successive joint angles decrease exponentially.</a:t>
            </a:r>
            <a:endParaRPr/>
          </a:p>
        </p:txBody>
      </p:sp>
      <p:sp>
        <p:nvSpPr>
          <p:cNvPr id="541" name="Google Shape;541;p48"/>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542" name="Google Shape;542;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Euler-Bernoulli beam assumption under gravity</a:t>
            </a:r>
            <a:endParaRPr/>
          </a:p>
        </p:txBody>
      </p:sp>
      <p:pic>
        <p:nvPicPr>
          <p:cNvPr id="543" name="Google Shape;543;p48"/>
          <p:cNvPicPr preferRelativeResize="0"/>
          <p:nvPr/>
        </p:nvPicPr>
        <p:blipFill rotWithShape="1">
          <a:blip r:embed="rId3">
            <a:alphaModFix/>
          </a:blip>
          <a:srcRect b="0" l="0" r="26964" t="0"/>
          <a:stretch/>
        </p:blipFill>
        <p:spPr>
          <a:xfrm>
            <a:off x="464100" y="2243325"/>
            <a:ext cx="2134250" cy="572700"/>
          </a:xfrm>
          <a:prstGeom prst="rect">
            <a:avLst/>
          </a:prstGeom>
          <a:noFill/>
          <a:ln>
            <a:noFill/>
          </a:ln>
        </p:spPr>
      </p:pic>
      <p:pic>
        <p:nvPicPr>
          <p:cNvPr id="544" name="Google Shape;544;p48"/>
          <p:cNvPicPr preferRelativeResize="0"/>
          <p:nvPr/>
        </p:nvPicPr>
        <p:blipFill>
          <a:blip r:embed="rId4">
            <a:alphaModFix/>
          </a:blip>
          <a:stretch>
            <a:fillRect/>
          </a:stretch>
        </p:blipFill>
        <p:spPr>
          <a:xfrm>
            <a:off x="5067738" y="1017725"/>
            <a:ext cx="3325749" cy="2038600"/>
          </a:xfrm>
          <a:prstGeom prst="rect">
            <a:avLst/>
          </a:prstGeom>
          <a:noFill/>
          <a:ln cap="flat" cmpd="sng" w="28575">
            <a:solidFill>
              <a:schemeClr val="dk2"/>
            </a:solidFill>
            <a:prstDash val="solid"/>
            <a:round/>
            <a:headEnd len="sm" w="sm" type="none"/>
            <a:tailEnd len="sm" w="sm" type="none"/>
          </a:ln>
        </p:spPr>
      </p:pic>
      <p:cxnSp>
        <p:nvCxnSpPr>
          <p:cNvPr id="545" name="Google Shape;545;p48"/>
          <p:cNvCxnSpPr/>
          <p:nvPr/>
        </p:nvCxnSpPr>
        <p:spPr>
          <a:xfrm>
            <a:off x="5459900" y="1314275"/>
            <a:ext cx="0" cy="714000"/>
          </a:xfrm>
          <a:prstGeom prst="straightConnector1">
            <a:avLst/>
          </a:prstGeom>
          <a:noFill/>
          <a:ln cap="flat" cmpd="sng" w="28575">
            <a:solidFill>
              <a:srgbClr val="E69138"/>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546" name="Google Shape;546;p48"/>
          <p:cNvSpPr txBox="1"/>
          <p:nvPr/>
        </p:nvSpPr>
        <p:spPr>
          <a:xfrm>
            <a:off x="5459900" y="1152475"/>
            <a:ext cx="949200" cy="400200"/>
          </a:xfrm>
          <a:prstGeom prst="rect">
            <a:avLst/>
          </a:prstGeom>
          <a:noFill/>
          <a:ln>
            <a:noFill/>
          </a:ln>
          <a:effectLst>
            <a:outerShdw blurRad="57150" rotWithShape="0" algn="bl" dir="5400000" dist="19050">
              <a:schemeClr val="dk1">
                <a:alpha val="94000"/>
              </a:scheme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69138"/>
                </a:solidFill>
                <a:latin typeface="Open Sans Medium"/>
                <a:ea typeface="Open Sans Medium"/>
                <a:cs typeface="Open Sans Medium"/>
                <a:sym typeface="Open Sans Medium"/>
              </a:rPr>
              <a:t>gravity</a:t>
            </a:r>
            <a:endParaRPr>
              <a:solidFill>
                <a:srgbClr val="E69138"/>
              </a:solidFill>
              <a:latin typeface="Open Sans Medium"/>
              <a:ea typeface="Open Sans Medium"/>
              <a:cs typeface="Open Sans Medium"/>
              <a:sym typeface="Open Sans Medium"/>
            </a:endParaRPr>
          </a:p>
        </p:txBody>
      </p:sp>
      <p:sp>
        <p:nvSpPr>
          <p:cNvPr id="547" name="Google Shape;547;p48"/>
          <p:cNvSpPr txBox="1"/>
          <p:nvPr/>
        </p:nvSpPr>
        <p:spPr>
          <a:xfrm>
            <a:off x="424650" y="1894025"/>
            <a:ext cx="288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E69138"/>
                </a:solidFill>
                <a:latin typeface="Lora Medium"/>
                <a:ea typeface="Lora Medium"/>
                <a:cs typeface="Lora Medium"/>
                <a:sym typeface="Lora Medium"/>
              </a:rPr>
              <a:t>Manipulator joint angle </a:t>
            </a:r>
            <a:r>
              <a:rPr i="1" lang="en" sz="1000">
                <a:solidFill>
                  <a:srgbClr val="E69138"/>
                </a:solidFill>
                <a:latin typeface="Lora Medium"/>
                <a:ea typeface="Lora Medium"/>
                <a:cs typeface="Lora Medium"/>
                <a:sym typeface="Lora Medium"/>
              </a:rPr>
              <a:t>i</a:t>
            </a:r>
            <a:r>
              <a:rPr lang="en" sz="1000">
                <a:solidFill>
                  <a:srgbClr val="E69138"/>
                </a:solidFill>
                <a:latin typeface="Lora Medium"/>
                <a:ea typeface="Lora Medium"/>
                <a:cs typeface="Lora Medium"/>
                <a:sym typeface="Lora Medium"/>
              </a:rPr>
              <a:t> at equilibrium</a:t>
            </a:r>
            <a:endParaRPr sz="1000">
              <a:solidFill>
                <a:srgbClr val="E69138"/>
              </a:solidFill>
              <a:latin typeface="Lora Medium"/>
              <a:ea typeface="Lora Medium"/>
              <a:cs typeface="Lora Medium"/>
              <a:sym typeface="Lora Medium"/>
            </a:endParaRPr>
          </a:p>
        </p:txBody>
      </p:sp>
      <p:cxnSp>
        <p:nvCxnSpPr>
          <p:cNvPr id="548" name="Google Shape;548;p48"/>
          <p:cNvCxnSpPr/>
          <p:nvPr/>
        </p:nvCxnSpPr>
        <p:spPr>
          <a:xfrm flipH="1">
            <a:off x="636298" y="2175875"/>
            <a:ext cx="171300" cy="199800"/>
          </a:xfrm>
          <a:prstGeom prst="straightConnector1">
            <a:avLst/>
          </a:prstGeom>
          <a:noFill/>
          <a:ln cap="flat" cmpd="sng" w="19050">
            <a:solidFill>
              <a:srgbClr val="E69138"/>
            </a:solidFill>
            <a:prstDash val="solid"/>
            <a:round/>
            <a:headEnd len="med" w="med" type="none"/>
            <a:tailEnd len="med" w="med" type="triangle"/>
          </a:ln>
        </p:spPr>
      </p:cxnSp>
      <p:sp>
        <p:nvSpPr>
          <p:cNvPr id="549" name="Google Shape;549;p48"/>
          <p:cNvSpPr txBox="1"/>
          <p:nvPr/>
        </p:nvSpPr>
        <p:spPr>
          <a:xfrm>
            <a:off x="998147" y="2816121"/>
            <a:ext cx="175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1155CC"/>
                </a:solidFill>
                <a:latin typeface="Lora Medium"/>
                <a:ea typeface="Lora Medium"/>
                <a:cs typeface="Lora Medium"/>
                <a:sym typeface="Lora Medium"/>
              </a:rPr>
              <a:t>B</a:t>
            </a:r>
            <a:r>
              <a:rPr lang="en" sz="1000">
                <a:solidFill>
                  <a:srgbClr val="1155CC"/>
                </a:solidFill>
                <a:latin typeface="Lora Medium"/>
                <a:ea typeface="Lora Medium"/>
                <a:cs typeface="Lora Medium"/>
                <a:sym typeface="Lora Medium"/>
              </a:rPr>
              <a:t>end angle </a:t>
            </a:r>
            <a:r>
              <a:rPr lang="en" sz="1000">
                <a:solidFill>
                  <a:srgbClr val="1155CC"/>
                </a:solidFill>
                <a:latin typeface="Lora Medium"/>
                <a:ea typeface="Lora Medium"/>
                <a:cs typeface="Lora Medium"/>
                <a:sym typeface="Lora Medium"/>
              </a:rPr>
              <a:t>a</a:t>
            </a:r>
            <a:r>
              <a:rPr lang="en" sz="1000">
                <a:solidFill>
                  <a:srgbClr val="1155CC"/>
                </a:solidFill>
                <a:latin typeface="Lora Medium"/>
                <a:ea typeface="Lora Medium"/>
                <a:cs typeface="Lora Medium"/>
                <a:sym typeface="Lora Medium"/>
              </a:rPr>
              <a:t>t equilibrium</a:t>
            </a:r>
            <a:endParaRPr i="1" sz="1000">
              <a:solidFill>
                <a:srgbClr val="1155CC"/>
              </a:solidFill>
              <a:latin typeface="Lora Medium"/>
              <a:ea typeface="Lora Medium"/>
              <a:cs typeface="Lora Medium"/>
              <a:sym typeface="Lora Medium"/>
            </a:endParaRPr>
          </a:p>
        </p:txBody>
      </p:sp>
      <p:cxnSp>
        <p:nvCxnSpPr>
          <p:cNvPr id="550" name="Google Shape;550;p48"/>
          <p:cNvCxnSpPr/>
          <p:nvPr/>
        </p:nvCxnSpPr>
        <p:spPr>
          <a:xfrm rot="10800000">
            <a:off x="1214947" y="2623468"/>
            <a:ext cx="156000" cy="264900"/>
          </a:xfrm>
          <a:prstGeom prst="straightConnector1">
            <a:avLst/>
          </a:prstGeom>
          <a:noFill/>
          <a:ln cap="flat" cmpd="sng" w="19050">
            <a:solidFill>
              <a:srgbClr val="1155CC"/>
            </a:solidFill>
            <a:prstDash val="solid"/>
            <a:round/>
            <a:headEnd len="med" w="med" type="none"/>
            <a:tailEnd len="med" w="med" type="triangle"/>
          </a:ln>
        </p:spPr>
      </p:cxnSp>
      <p:sp>
        <p:nvSpPr>
          <p:cNvPr id="551" name="Google Shape;551;p48"/>
          <p:cNvSpPr txBox="1"/>
          <p:nvPr/>
        </p:nvSpPr>
        <p:spPr>
          <a:xfrm>
            <a:off x="361943" y="3246716"/>
            <a:ext cx="175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AA84F"/>
                </a:solidFill>
                <a:latin typeface="Lora Medium"/>
                <a:ea typeface="Lora Medium"/>
                <a:cs typeface="Lora Medium"/>
                <a:sym typeface="Lora Medium"/>
              </a:rPr>
              <a:t>Material-dependent scaling parameter</a:t>
            </a:r>
            <a:endParaRPr i="1" sz="1000">
              <a:solidFill>
                <a:srgbClr val="6AA84F"/>
              </a:solidFill>
              <a:latin typeface="Lora Medium"/>
              <a:ea typeface="Lora Medium"/>
              <a:cs typeface="Lora Medium"/>
              <a:sym typeface="Lora Medium"/>
            </a:endParaRPr>
          </a:p>
        </p:txBody>
      </p:sp>
      <p:cxnSp>
        <p:nvCxnSpPr>
          <p:cNvPr id="552" name="Google Shape;552;p48"/>
          <p:cNvCxnSpPr/>
          <p:nvPr/>
        </p:nvCxnSpPr>
        <p:spPr>
          <a:xfrm flipH="1" rot="10800000">
            <a:off x="789250" y="2662275"/>
            <a:ext cx="245100" cy="670500"/>
          </a:xfrm>
          <a:prstGeom prst="straightConnector1">
            <a:avLst/>
          </a:prstGeom>
          <a:noFill/>
          <a:ln cap="flat" cmpd="sng" w="19050">
            <a:solidFill>
              <a:srgbClr val="6AA84F"/>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9"/>
          <p:cNvSpPr txBox="1"/>
          <p:nvPr>
            <p:ph type="title"/>
          </p:nvPr>
        </p:nvSpPr>
        <p:spPr>
          <a:xfrm>
            <a:off x="437250" y="1685492"/>
            <a:ext cx="8269500" cy="85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accent1"/>
                </a:solidFill>
              </a:rPr>
              <a:t>Data Collection &amp; </a:t>
            </a:r>
            <a:r>
              <a:rPr lang="en">
                <a:solidFill>
                  <a:schemeClr val="accent1"/>
                </a:solidFill>
              </a:rPr>
              <a:t>Model Calibration</a:t>
            </a:r>
            <a:endParaRPr/>
          </a:p>
        </p:txBody>
      </p:sp>
      <p:sp>
        <p:nvSpPr>
          <p:cNvPr id="558" name="Google Shape;558;p49"/>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pic>
        <p:nvPicPr>
          <p:cNvPr id="559" name="Google Shape;559;p49"/>
          <p:cNvPicPr preferRelativeResize="0"/>
          <p:nvPr/>
        </p:nvPicPr>
        <p:blipFill rotWithShape="1">
          <a:blip r:embed="rId3">
            <a:alphaModFix/>
          </a:blip>
          <a:srcRect b="6864" l="47415" r="2599" t="58948"/>
          <a:stretch/>
        </p:blipFill>
        <p:spPr>
          <a:xfrm>
            <a:off x="2280063" y="2800375"/>
            <a:ext cx="4583877" cy="1304449"/>
          </a:xfrm>
          <a:prstGeom prst="rect">
            <a:avLst/>
          </a:prstGeom>
          <a:noFill/>
          <a:ln>
            <a:noFill/>
          </a:ln>
        </p:spPr>
      </p:pic>
      <p:sp>
        <p:nvSpPr>
          <p:cNvPr id="560" name="Google Shape;560;p49"/>
          <p:cNvSpPr/>
          <p:nvPr/>
        </p:nvSpPr>
        <p:spPr>
          <a:xfrm>
            <a:off x="2280082" y="2782775"/>
            <a:ext cx="2300700" cy="13266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Limb was rotated 90°, left to bend under gravity</a:t>
            </a:r>
            <a:endParaRPr/>
          </a:p>
          <a:p>
            <a:pPr indent="-317500" lvl="0" marL="457200" rtl="0" algn="l">
              <a:spcBef>
                <a:spcPts val="0"/>
              </a:spcBef>
              <a:spcAft>
                <a:spcPts val="0"/>
              </a:spcAft>
              <a:buSzPts val="1400"/>
              <a:buChar char="●"/>
            </a:pPr>
            <a:r>
              <a:rPr lang="en"/>
              <a:t>Simplified dynamics:</a:t>
            </a:r>
            <a:endParaRPr/>
          </a:p>
          <a:p>
            <a:pPr indent="0" lvl="0" marL="457200" rtl="0" algn="l">
              <a:spcBef>
                <a:spcPts val="1200"/>
              </a:spcBef>
              <a:spcAft>
                <a:spcPts val="0"/>
              </a:spcAft>
              <a:buNone/>
            </a:pPr>
            <a:r>
              <a:t/>
            </a:r>
            <a:endParaRPr/>
          </a:p>
          <a:p>
            <a:pPr indent="-317500" lvl="0" marL="457200" rtl="0" algn="l">
              <a:spcBef>
                <a:spcPts val="1200"/>
              </a:spcBef>
              <a:spcAft>
                <a:spcPts val="0"/>
              </a:spcAft>
              <a:buSzPts val="1400"/>
              <a:buChar char="●"/>
            </a:pPr>
            <a:r>
              <a:rPr lang="en"/>
              <a:t>Bend angle measured at static equilibrium</a:t>
            </a:r>
            <a:endParaRPr/>
          </a:p>
          <a:p>
            <a:pPr indent="-317500" lvl="0" marL="457200" rtl="0" algn="l">
              <a:spcBef>
                <a:spcPts val="0"/>
              </a:spcBef>
              <a:spcAft>
                <a:spcPts val="0"/>
              </a:spcAft>
              <a:buSzPts val="1400"/>
              <a:buChar char="●"/>
            </a:pPr>
            <a:r>
              <a:rPr lang="en"/>
              <a:t>Constant curvature does not apply; use EB kinematics</a:t>
            </a:r>
            <a:endParaRPr/>
          </a:p>
        </p:txBody>
      </p:sp>
      <p:sp>
        <p:nvSpPr>
          <p:cNvPr id="566" name="Google Shape;566;p50"/>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567" name="Google Shape;567;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Torsional spring coefficient</a:t>
            </a:r>
            <a:endParaRPr/>
          </a:p>
        </p:txBody>
      </p:sp>
      <p:pic>
        <p:nvPicPr>
          <p:cNvPr id="568" name="Google Shape;568;p50"/>
          <p:cNvPicPr preferRelativeResize="0"/>
          <p:nvPr/>
        </p:nvPicPr>
        <p:blipFill>
          <a:blip r:embed="rId3">
            <a:alphaModFix/>
          </a:blip>
          <a:stretch>
            <a:fillRect/>
          </a:stretch>
        </p:blipFill>
        <p:spPr>
          <a:xfrm>
            <a:off x="1328063" y="2129405"/>
            <a:ext cx="1345825" cy="221125"/>
          </a:xfrm>
          <a:prstGeom prst="rect">
            <a:avLst/>
          </a:prstGeom>
          <a:noFill/>
          <a:ln>
            <a:noFill/>
          </a:ln>
        </p:spPr>
      </p:pic>
      <p:pic>
        <p:nvPicPr>
          <p:cNvPr id="569" name="Google Shape;569;p50"/>
          <p:cNvPicPr preferRelativeResize="0"/>
          <p:nvPr/>
        </p:nvPicPr>
        <p:blipFill>
          <a:blip r:embed="rId4">
            <a:alphaModFix/>
          </a:blip>
          <a:stretch>
            <a:fillRect/>
          </a:stretch>
        </p:blipFill>
        <p:spPr>
          <a:xfrm>
            <a:off x="5542050" y="3321000"/>
            <a:ext cx="2377125" cy="1135250"/>
          </a:xfrm>
          <a:prstGeom prst="rect">
            <a:avLst/>
          </a:prstGeom>
          <a:noFill/>
          <a:ln>
            <a:noFill/>
          </a:ln>
        </p:spPr>
      </p:pic>
      <p:pic>
        <p:nvPicPr>
          <p:cNvPr id="570" name="Google Shape;570;p50"/>
          <p:cNvPicPr preferRelativeResize="0"/>
          <p:nvPr/>
        </p:nvPicPr>
        <p:blipFill>
          <a:blip r:embed="rId5">
            <a:alphaModFix/>
          </a:blip>
          <a:stretch>
            <a:fillRect/>
          </a:stretch>
        </p:blipFill>
        <p:spPr>
          <a:xfrm>
            <a:off x="977250" y="3707418"/>
            <a:ext cx="2469901" cy="484050"/>
          </a:xfrm>
          <a:prstGeom prst="rect">
            <a:avLst/>
          </a:prstGeom>
          <a:noFill/>
          <a:ln>
            <a:noFill/>
          </a:ln>
        </p:spPr>
      </p:pic>
      <p:pic>
        <p:nvPicPr>
          <p:cNvPr id="571" name="Google Shape;571;p50"/>
          <p:cNvPicPr preferRelativeResize="0"/>
          <p:nvPr/>
        </p:nvPicPr>
        <p:blipFill>
          <a:blip r:embed="rId6">
            <a:alphaModFix/>
          </a:blip>
          <a:stretch>
            <a:fillRect/>
          </a:stretch>
        </p:blipFill>
        <p:spPr>
          <a:xfrm>
            <a:off x="5067738" y="1017725"/>
            <a:ext cx="3325749" cy="2038600"/>
          </a:xfrm>
          <a:prstGeom prst="rect">
            <a:avLst/>
          </a:prstGeom>
          <a:noFill/>
          <a:ln cap="flat" cmpd="sng" w="28575">
            <a:solidFill>
              <a:schemeClr val="dk2"/>
            </a:solidFill>
            <a:prstDash val="solid"/>
            <a:round/>
            <a:headEnd len="sm" w="sm" type="none"/>
            <a:tailEnd len="sm" w="sm" type="none"/>
          </a:ln>
        </p:spPr>
      </p:pic>
      <p:cxnSp>
        <p:nvCxnSpPr>
          <p:cNvPr id="572" name="Google Shape;572;p50"/>
          <p:cNvCxnSpPr/>
          <p:nvPr/>
        </p:nvCxnSpPr>
        <p:spPr>
          <a:xfrm>
            <a:off x="5459900" y="1314275"/>
            <a:ext cx="0" cy="714000"/>
          </a:xfrm>
          <a:prstGeom prst="straightConnector1">
            <a:avLst/>
          </a:prstGeom>
          <a:noFill/>
          <a:ln cap="flat" cmpd="sng" w="28575">
            <a:solidFill>
              <a:srgbClr val="E69138"/>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573" name="Google Shape;573;p50"/>
          <p:cNvSpPr txBox="1"/>
          <p:nvPr/>
        </p:nvSpPr>
        <p:spPr>
          <a:xfrm>
            <a:off x="5459900" y="1152475"/>
            <a:ext cx="949200" cy="400200"/>
          </a:xfrm>
          <a:prstGeom prst="rect">
            <a:avLst/>
          </a:prstGeom>
          <a:noFill/>
          <a:ln>
            <a:noFill/>
          </a:ln>
          <a:effectLst>
            <a:outerShdw blurRad="57150" rotWithShape="0" algn="bl" dir="5400000" dist="19050">
              <a:schemeClr val="dk1">
                <a:alpha val="94000"/>
              </a:scheme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69138"/>
                </a:solidFill>
                <a:latin typeface="Open Sans Medium"/>
                <a:ea typeface="Open Sans Medium"/>
                <a:cs typeface="Open Sans Medium"/>
                <a:sym typeface="Open Sans Medium"/>
              </a:rPr>
              <a:t>gravity</a:t>
            </a:r>
            <a:endParaRPr>
              <a:solidFill>
                <a:srgbClr val="E69138"/>
              </a:solidFill>
              <a:latin typeface="Open Sans Medium"/>
              <a:ea typeface="Open Sans Medium"/>
              <a:cs typeface="Open Sans Medium"/>
              <a:sym typeface="Open Sans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Release limb tip from bent position and collect data from damped oscillation</a:t>
            </a:r>
            <a:endParaRPr/>
          </a:p>
          <a:p>
            <a:pPr indent="-317500" lvl="0" marL="457200" rtl="0" algn="l">
              <a:spcBef>
                <a:spcPts val="0"/>
              </a:spcBef>
              <a:spcAft>
                <a:spcPts val="0"/>
              </a:spcAft>
              <a:buSzPts val="1400"/>
              <a:buChar char="●"/>
            </a:pPr>
            <a:r>
              <a:rPr lang="en"/>
              <a:t>Dynamics:</a:t>
            </a:r>
            <a:endParaRPr/>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n"/>
              <a:t>CC does not apply.</a:t>
            </a:r>
            <a:endParaRPr/>
          </a:p>
          <a:p>
            <a:pPr indent="-317500" lvl="0" marL="457200" rtl="0" algn="l">
              <a:spcBef>
                <a:spcPts val="0"/>
              </a:spcBef>
              <a:spcAft>
                <a:spcPts val="0"/>
              </a:spcAft>
              <a:buSzPts val="1400"/>
              <a:buChar char="●"/>
            </a:pPr>
            <a:r>
              <a:rPr lang="en"/>
              <a:t>EB difficult to apply without forces.</a:t>
            </a:r>
            <a:endParaRPr/>
          </a:p>
          <a:p>
            <a:pPr indent="-317500" lvl="0" marL="457200" rtl="0" algn="l">
              <a:spcBef>
                <a:spcPts val="0"/>
              </a:spcBef>
              <a:spcAft>
                <a:spcPts val="0"/>
              </a:spcAft>
              <a:buSzPts val="1400"/>
              <a:buChar char="●"/>
            </a:pPr>
            <a:r>
              <a:rPr lang="en"/>
              <a:t>Instead, nested optimization:</a:t>
            </a:r>
            <a:endParaRPr/>
          </a:p>
          <a:p>
            <a:pPr indent="-304800" lvl="1" marL="914400" rtl="0" algn="l">
              <a:spcBef>
                <a:spcPts val="0"/>
              </a:spcBef>
              <a:spcAft>
                <a:spcPts val="0"/>
              </a:spcAft>
              <a:buSzPts val="1200"/>
              <a:buChar char="○"/>
            </a:pPr>
            <a:r>
              <a:rPr lang="en"/>
              <a:t>Fit a damped sinusoid to bend angle trajectory</a:t>
            </a:r>
            <a:endParaRPr/>
          </a:p>
          <a:p>
            <a:pPr indent="-304800" lvl="1" marL="914400" rtl="0" algn="l">
              <a:spcBef>
                <a:spcPts val="0"/>
              </a:spcBef>
              <a:spcAft>
                <a:spcPts val="0"/>
              </a:spcAft>
              <a:buSzPts val="1200"/>
              <a:buChar char="○"/>
            </a:pPr>
            <a:r>
              <a:rPr lang="en"/>
              <a:t>Find the damping coefficient which produces the closest fit</a:t>
            </a:r>
            <a:endParaRPr/>
          </a:p>
        </p:txBody>
      </p:sp>
      <p:sp>
        <p:nvSpPr>
          <p:cNvPr id="579" name="Google Shape;579;p51"/>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580" name="Google Shape;580;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Damping </a:t>
            </a:r>
            <a:r>
              <a:rPr lang="en">
                <a:solidFill>
                  <a:schemeClr val="accent2"/>
                </a:solidFill>
              </a:rPr>
              <a:t>coefficient</a:t>
            </a:r>
            <a:endParaRPr/>
          </a:p>
        </p:txBody>
      </p:sp>
      <p:pic>
        <p:nvPicPr>
          <p:cNvPr id="581" name="Google Shape;581;p51"/>
          <p:cNvPicPr preferRelativeResize="0"/>
          <p:nvPr/>
        </p:nvPicPr>
        <p:blipFill>
          <a:blip r:embed="rId3">
            <a:alphaModFix/>
          </a:blip>
          <a:stretch>
            <a:fillRect/>
          </a:stretch>
        </p:blipFill>
        <p:spPr>
          <a:xfrm>
            <a:off x="1077721" y="2087175"/>
            <a:ext cx="2789991" cy="269825"/>
          </a:xfrm>
          <a:prstGeom prst="rect">
            <a:avLst/>
          </a:prstGeom>
          <a:noFill/>
          <a:ln>
            <a:noFill/>
          </a:ln>
        </p:spPr>
      </p:pic>
      <p:pic>
        <p:nvPicPr>
          <p:cNvPr id="582" name="Google Shape;582;p51"/>
          <p:cNvPicPr preferRelativeResize="0"/>
          <p:nvPr/>
        </p:nvPicPr>
        <p:blipFill>
          <a:blip r:embed="rId4">
            <a:alphaModFix/>
          </a:blip>
          <a:stretch>
            <a:fillRect/>
          </a:stretch>
        </p:blipFill>
        <p:spPr>
          <a:xfrm>
            <a:off x="5149800" y="1062398"/>
            <a:ext cx="2993900" cy="1707749"/>
          </a:xfrm>
          <a:prstGeom prst="rect">
            <a:avLst/>
          </a:prstGeom>
          <a:noFill/>
          <a:ln>
            <a:noFill/>
          </a:ln>
        </p:spPr>
      </p:pic>
      <p:pic>
        <p:nvPicPr>
          <p:cNvPr id="583" name="Google Shape;583;p51"/>
          <p:cNvPicPr preferRelativeResize="0"/>
          <p:nvPr/>
        </p:nvPicPr>
        <p:blipFill>
          <a:blip r:embed="rId5">
            <a:alphaModFix/>
          </a:blip>
          <a:stretch>
            <a:fillRect/>
          </a:stretch>
        </p:blipFill>
        <p:spPr>
          <a:xfrm>
            <a:off x="4026125" y="2899925"/>
            <a:ext cx="5079776" cy="1862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110" name="Google Shape;110;p16"/>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111" name="Google Shape;111;p1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78571"/>
              <a:buFont typeface="Arial"/>
              <a:buNone/>
            </a:pPr>
            <a:r>
              <a:rPr lang="en">
                <a:solidFill>
                  <a:schemeClr val="lt1"/>
                </a:solidFill>
              </a:rPr>
              <a:t>Soft systems are hard to model</a:t>
            </a:r>
            <a:endParaRPr>
              <a:solidFill>
                <a:schemeClr val="lt1"/>
              </a:solidFill>
            </a:endParaRPr>
          </a:p>
          <a:p>
            <a:pPr indent="-304165" lvl="0" marL="457200" rtl="0" algn="l">
              <a:spcBef>
                <a:spcPts val="1200"/>
              </a:spcBef>
              <a:spcAft>
                <a:spcPts val="0"/>
              </a:spcAft>
              <a:buClr>
                <a:schemeClr val="lt1"/>
              </a:buClr>
              <a:buSzPct val="100000"/>
              <a:buChar char="●"/>
            </a:pPr>
            <a:r>
              <a:rPr lang="en">
                <a:solidFill>
                  <a:schemeClr val="lt1"/>
                </a:solidFill>
              </a:rPr>
              <a:t>Kinematics hard - “Infinite” DoF</a:t>
            </a:r>
            <a:endParaRPr>
              <a:solidFill>
                <a:schemeClr val="lt1"/>
              </a:solidFill>
            </a:endParaRPr>
          </a:p>
          <a:p>
            <a:pPr indent="-304165" lvl="0" marL="457200" rtl="0" algn="l">
              <a:spcBef>
                <a:spcPts val="0"/>
              </a:spcBef>
              <a:spcAft>
                <a:spcPts val="0"/>
              </a:spcAft>
              <a:buClr>
                <a:schemeClr val="lt1"/>
              </a:buClr>
              <a:buSzPct val="100000"/>
              <a:buChar char="●"/>
            </a:pPr>
            <a:r>
              <a:rPr lang="en">
                <a:solidFill>
                  <a:schemeClr val="lt1"/>
                </a:solidFill>
              </a:rPr>
              <a:t>Dynamics hard - Continuum deformation and rate-dependent mechanics</a:t>
            </a:r>
            <a:endParaRPr>
              <a:solidFill>
                <a:schemeClr val="lt1"/>
              </a:solidFill>
            </a:endParaRPr>
          </a:p>
          <a:p>
            <a:pPr indent="0" lvl="0" marL="0" rtl="0" algn="l">
              <a:spcBef>
                <a:spcPts val="1200"/>
              </a:spcBef>
              <a:spcAft>
                <a:spcPts val="0"/>
              </a:spcAft>
              <a:buClr>
                <a:schemeClr val="dk1"/>
              </a:buClr>
              <a:buSzPct val="78571"/>
              <a:buFont typeface="Arial"/>
              <a:buNone/>
            </a:pPr>
            <a:r>
              <a:rPr lang="en">
                <a:solidFill>
                  <a:schemeClr val="lt1"/>
                </a:solidFill>
              </a:rPr>
              <a:t>Thermal actuation of shape memory alloy (SMA) is hard to model</a:t>
            </a:r>
            <a:endParaRPr>
              <a:solidFill>
                <a:schemeClr val="lt1"/>
              </a:solidFill>
            </a:endParaRPr>
          </a:p>
          <a:p>
            <a:pPr indent="-304165" lvl="0" marL="457200" rtl="0" algn="l">
              <a:spcBef>
                <a:spcPts val="1200"/>
              </a:spcBef>
              <a:spcAft>
                <a:spcPts val="0"/>
              </a:spcAft>
              <a:buClr>
                <a:schemeClr val="lt1"/>
              </a:buClr>
              <a:buSzPct val="100000"/>
              <a:buChar char="●"/>
            </a:pPr>
            <a:r>
              <a:rPr lang="en">
                <a:solidFill>
                  <a:schemeClr val="lt1"/>
                </a:solidFill>
              </a:rPr>
              <a:t>Difficult/impossible to measure metallurgical state</a:t>
            </a:r>
            <a:endParaRPr>
              <a:solidFill>
                <a:schemeClr val="lt1"/>
              </a:solidFill>
            </a:endParaRPr>
          </a:p>
          <a:p>
            <a:pPr indent="-304165" lvl="0" marL="457200" rtl="0" algn="l">
              <a:spcBef>
                <a:spcPts val="0"/>
              </a:spcBef>
              <a:spcAft>
                <a:spcPts val="0"/>
              </a:spcAft>
              <a:buClr>
                <a:schemeClr val="lt1"/>
              </a:buClr>
              <a:buSzPct val="100000"/>
              <a:buChar char="●"/>
            </a:pPr>
            <a:r>
              <a:rPr lang="en">
                <a:solidFill>
                  <a:schemeClr val="lt1"/>
                </a:solidFill>
              </a:rPr>
              <a:t>Difficult to deal with hysteresis</a:t>
            </a:r>
            <a:endParaRPr>
              <a:solidFill>
                <a:schemeClr val="lt1"/>
              </a:solidFill>
            </a:endParaRPr>
          </a:p>
          <a:p>
            <a:pPr indent="0" lvl="0" marL="0" rtl="0" algn="l">
              <a:spcBef>
                <a:spcPts val="1200"/>
              </a:spcBef>
              <a:spcAft>
                <a:spcPts val="0"/>
              </a:spcAft>
              <a:buClr>
                <a:schemeClr val="dk1"/>
              </a:buClr>
              <a:buSzPct val="78571"/>
              <a:buFont typeface="Arial"/>
              <a:buNone/>
            </a:pPr>
            <a:r>
              <a:rPr lang="en">
                <a:solidFill>
                  <a:schemeClr val="lt1"/>
                </a:solidFill>
              </a:rPr>
              <a:t>Open-loop control not well-explored</a:t>
            </a:r>
            <a:endParaRPr>
              <a:solidFill>
                <a:schemeClr val="lt1"/>
              </a:solidFill>
            </a:endParaRPr>
          </a:p>
          <a:p>
            <a:pPr indent="-304165" lvl="0" marL="457200" rtl="0" algn="l">
              <a:spcBef>
                <a:spcPts val="1200"/>
              </a:spcBef>
              <a:spcAft>
                <a:spcPts val="0"/>
              </a:spcAft>
              <a:buClr>
                <a:schemeClr val="lt1"/>
              </a:buClr>
              <a:buSzPct val="100000"/>
              <a:buChar char="●"/>
            </a:pPr>
            <a:r>
              <a:rPr lang="en">
                <a:solidFill>
                  <a:schemeClr val="lt1"/>
                </a:solidFill>
              </a:rPr>
              <a:t>Since modeling is difficult, mostly just use some form of sensing and control</a:t>
            </a:r>
            <a:endParaRPr>
              <a:solidFill>
                <a:schemeClr val="lt1"/>
              </a:solidFill>
            </a:endParaRPr>
          </a:p>
          <a:p>
            <a:pPr indent="-304165" lvl="0" marL="457200" rtl="0" algn="l">
              <a:spcBef>
                <a:spcPts val="0"/>
              </a:spcBef>
              <a:spcAft>
                <a:spcPts val="0"/>
              </a:spcAft>
              <a:buClr>
                <a:schemeClr val="lt1"/>
              </a:buClr>
              <a:buSzPct val="100000"/>
              <a:buChar char="●"/>
            </a:pPr>
            <a:r>
              <a:rPr lang="en">
                <a:solidFill>
                  <a:schemeClr val="lt1"/>
                </a:solidFill>
              </a:rPr>
              <a:t>Not as good for untethered applications or planning</a:t>
            </a:r>
            <a:endParaRPr>
              <a:solidFill>
                <a:schemeClr val="lt1"/>
              </a:solidFill>
            </a:endParaRPr>
          </a:p>
        </p:txBody>
      </p:sp>
      <p:sp>
        <p:nvSpPr>
          <p:cNvPr id="112" name="Google Shape;112;p1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Collect data under three conditions:</a:t>
            </a:r>
            <a:endParaRPr/>
          </a:p>
          <a:p>
            <a:pPr indent="0" lvl="0" marL="0" rtl="0" algn="l">
              <a:spcBef>
                <a:spcPts val="1200"/>
              </a:spcBef>
              <a:spcAft>
                <a:spcPts val="0"/>
              </a:spcAft>
              <a:buNone/>
            </a:pPr>
            <a:r>
              <a:t/>
            </a:r>
            <a:endParaRPr/>
          </a:p>
          <a:p>
            <a:pPr indent="-317500" lvl="0" marL="914400" rtl="0" algn="l">
              <a:spcBef>
                <a:spcPts val="1200"/>
              </a:spcBef>
              <a:spcAft>
                <a:spcPts val="0"/>
              </a:spcAft>
              <a:buSzPts val="1400"/>
              <a:buAutoNum type="arabicPeriod"/>
            </a:pPr>
            <a:r>
              <a:rPr lang="en"/>
              <a:t>Actuated,</a:t>
            </a:r>
            <a:endParaRPr/>
          </a:p>
          <a:p>
            <a:pPr indent="-317500" lvl="0" marL="914400" rtl="0" algn="l">
              <a:spcBef>
                <a:spcPts val="0"/>
              </a:spcBef>
              <a:spcAft>
                <a:spcPts val="0"/>
              </a:spcAft>
              <a:buSzPts val="1400"/>
              <a:buAutoNum type="arabicPeriod"/>
            </a:pPr>
            <a:r>
              <a:rPr lang="en"/>
              <a:t>Static equilibrium,</a:t>
            </a:r>
            <a:endParaRPr/>
          </a:p>
          <a:p>
            <a:pPr indent="-317500" lvl="0" marL="914400" rtl="0" algn="l">
              <a:spcBef>
                <a:spcPts val="0"/>
              </a:spcBef>
              <a:spcAft>
                <a:spcPts val="0"/>
              </a:spcAft>
              <a:buSzPts val="1400"/>
              <a:buAutoNum type="arabicPeriod"/>
            </a:pPr>
            <a:r>
              <a:rPr lang="en"/>
              <a:t>Thermal equilibrium.</a:t>
            </a:r>
            <a:endParaRPr/>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n"/>
              <a:t>Then make three assumptions:</a:t>
            </a:r>
            <a:endParaRPr/>
          </a:p>
          <a:p>
            <a:pPr indent="-304800" lvl="1" marL="914400" rtl="0" algn="l">
              <a:spcBef>
                <a:spcPts val="0"/>
              </a:spcBef>
              <a:spcAft>
                <a:spcPts val="0"/>
              </a:spcAft>
              <a:buSzPts val="1200"/>
              <a:buAutoNum type="arabicPeriod"/>
            </a:pPr>
            <a:r>
              <a:t/>
            </a:r>
            <a:endParaRPr/>
          </a:p>
          <a:p>
            <a:pPr indent="-304800" lvl="1" marL="914400" rtl="0" algn="l">
              <a:spcBef>
                <a:spcPts val="0"/>
              </a:spcBef>
              <a:spcAft>
                <a:spcPts val="0"/>
              </a:spcAft>
              <a:buSzPts val="1200"/>
              <a:buAutoNum type="arabicPeriod"/>
            </a:pPr>
            <a:br>
              <a:rPr lang="en"/>
            </a:br>
            <a:endParaRPr/>
          </a:p>
          <a:p>
            <a:pPr indent="-304800" lvl="1" marL="914400" rtl="0" algn="l">
              <a:spcBef>
                <a:spcPts val="0"/>
              </a:spcBef>
              <a:spcAft>
                <a:spcPts val="0"/>
              </a:spcAft>
              <a:buSzPts val="1200"/>
              <a:buAutoNum type="arabicPeriod"/>
            </a:pPr>
            <a:r>
              <a:t/>
            </a:r>
            <a:endParaRPr/>
          </a:p>
        </p:txBody>
      </p:sp>
      <p:sp>
        <p:nvSpPr>
          <p:cNvPr id="589" name="Google Shape;589;p52"/>
          <p:cNvSpPr txBox="1"/>
          <p:nvPr>
            <p:ph idx="2" type="body"/>
          </p:nvPr>
        </p:nvSpPr>
        <p:spPr>
          <a:xfrm>
            <a:off x="5072000" y="1152475"/>
            <a:ext cx="3760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90" name="Google Shape;590;p52"/>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591" name="Google Shape;591;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Thermal actuator calibration setup</a:t>
            </a:r>
            <a:endParaRPr/>
          </a:p>
        </p:txBody>
      </p:sp>
      <p:pic>
        <p:nvPicPr>
          <p:cNvPr id="592" name="Google Shape;592;p52"/>
          <p:cNvPicPr preferRelativeResize="0"/>
          <p:nvPr/>
        </p:nvPicPr>
        <p:blipFill>
          <a:blip r:embed="rId3">
            <a:alphaModFix/>
          </a:blip>
          <a:stretch>
            <a:fillRect/>
          </a:stretch>
        </p:blipFill>
        <p:spPr>
          <a:xfrm>
            <a:off x="1242221" y="1635000"/>
            <a:ext cx="2138857" cy="269825"/>
          </a:xfrm>
          <a:prstGeom prst="rect">
            <a:avLst/>
          </a:prstGeom>
          <a:noFill/>
          <a:ln>
            <a:noFill/>
          </a:ln>
        </p:spPr>
      </p:pic>
      <p:pic>
        <p:nvPicPr>
          <p:cNvPr id="593" name="Google Shape;593;p52"/>
          <p:cNvPicPr preferRelativeResize="0"/>
          <p:nvPr/>
        </p:nvPicPr>
        <p:blipFill>
          <a:blip r:embed="rId4">
            <a:alphaModFix/>
          </a:blip>
          <a:stretch>
            <a:fillRect/>
          </a:stretch>
        </p:blipFill>
        <p:spPr>
          <a:xfrm>
            <a:off x="1297949" y="3556885"/>
            <a:ext cx="910400" cy="205000"/>
          </a:xfrm>
          <a:prstGeom prst="rect">
            <a:avLst/>
          </a:prstGeom>
          <a:noFill/>
          <a:ln>
            <a:noFill/>
          </a:ln>
        </p:spPr>
      </p:pic>
      <p:pic>
        <p:nvPicPr>
          <p:cNvPr id="594" name="Google Shape;594;p52"/>
          <p:cNvPicPr preferRelativeResize="0"/>
          <p:nvPr/>
        </p:nvPicPr>
        <p:blipFill>
          <a:blip r:embed="rId5">
            <a:alphaModFix/>
          </a:blip>
          <a:stretch>
            <a:fillRect/>
          </a:stretch>
        </p:blipFill>
        <p:spPr>
          <a:xfrm>
            <a:off x="1297950" y="3761885"/>
            <a:ext cx="3760300" cy="398150"/>
          </a:xfrm>
          <a:prstGeom prst="rect">
            <a:avLst/>
          </a:prstGeom>
          <a:noFill/>
          <a:ln>
            <a:noFill/>
          </a:ln>
        </p:spPr>
      </p:pic>
      <p:pic>
        <p:nvPicPr>
          <p:cNvPr id="595" name="Google Shape;595;p52"/>
          <p:cNvPicPr preferRelativeResize="0"/>
          <p:nvPr/>
        </p:nvPicPr>
        <p:blipFill>
          <a:blip r:embed="rId6">
            <a:alphaModFix/>
          </a:blip>
          <a:stretch>
            <a:fillRect/>
          </a:stretch>
        </p:blipFill>
        <p:spPr>
          <a:xfrm>
            <a:off x="1297946" y="4160035"/>
            <a:ext cx="1661877" cy="269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3"/>
          <p:cNvSpPr txBox="1"/>
          <p:nvPr>
            <p:ph idx="2" type="body"/>
          </p:nvPr>
        </p:nvSpPr>
        <p:spPr>
          <a:xfrm>
            <a:off x="5072000" y="1152475"/>
            <a:ext cx="37602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From assumptions 1 &amp; 2,</a:t>
            </a:r>
            <a:endParaRPr/>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n"/>
              <a:t>Use relationship to roughly scale the rest of the time series: </a:t>
            </a:r>
            <a:endParaRPr/>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n"/>
              <a:t>With T, V, and D known, fit system of ODEs using Julia </a:t>
            </a:r>
            <a:r>
              <a:rPr lang="en"/>
              <a:t>DiffEqParamEstim.jl</a:t>
            </a:r>
            <a:r>
              <a:rPr lang="en"/>
              <a:t> package</a:t>
            </a:r>
            <a:endParaRPr/>
          </a:p>
        </p:txBody>
      </p:sp>
      <p:sp>
        <p:nvSpPr>
          <p:cNvPr id="601" name="Google Shape;601;p53"/>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602" name="Google Shape;602;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Thermal actuator heat transfer </a:t>
            </a:r>
            <a:r>
              <a:rPr lang="en">
                <a:solidFill>
                  <a:schemeClr val="accent2"/>
                </a:solidFill>
              </a:rPr>
              <a:t>coefficients</a:t>
            </a:r>
            <a:endParaRPr/>
          </a:p>
        </p:txBody>
      </p:sp>
      <p:pic>
        <p:nvPicPr>
          <p:cNvPr id="603" name="Google Shape;603;p53"/>
          <p:cNvPicPr preferRelativeResize="0"/>
          <p:nvPr/>
        </p:nvPicPr>
        <p:blipFill>
          <a:blip r:embed="rId3">
            <a:alphaModFix/>
          </a:blip>
          <a:stretch>
            <a:fillRect/>
          </a:stretch>
        </p:blipFill>
        <p:spPr>
          <a:xfrm>
            <a:off x="5886350" y="1539949"/>
            <a:ext cx="2558300" cy="459025"/>
          </a:xfrm>
          <a:prstGeom prst="rect">
            <a:avLst/>
          </a:prstGeom>
          <a:noFill/>
          <a:ln>
            <a:noFill/>
          </a:ln>
        </p:spPr>
      </p:pic>
      <p:pic>
        <p:nvPicPr>
          <p:cNvPr id="604" name="Google Shape;604;p53"/>
          <p:cNvPicPr preferRelativeResize="0"/>
          <p:nvPr/>
        </p:nvPicPr>
        <p:blipFill>
          <a:blip r:embed="rId4">
            <a:alphaModFix/>
          </a:blip>
          <a:stretch>
            <a:fillRect/>
          </a:stretch>
        </p:blipFill>
        <p:spPr>
          <a:xfrm>
            <a:off x="5886346" y="2600725"/>
            <a:ext cx="1989959" cy="269825"/>
          </a:xfrm>
          <a:prstGeom prst="rect">
            <a:avLst/>
          </a:prstGeom>
          <a:noFill/>
          <a:ln>
            <a:noFill/>
          </a:ln>
        </p:spPr>
      </p:pic>
      <p:pic>
        <p:nvPicPr>
          <p:cNvPr id="605" name="Google Shape;605;p53"/>
          <p:cNvPicPr preferRelativeResize="0"/>
          <p:nvPr/>
        </p:nvPicPr>
        <p:blipFill>
          <a:blip r:embed="rId5">
            <a:alphaModFix/>
          </a:blip>
          <a:stretch>
            <a:fillRect/>
          </a:stretch>
        </p:blipFill>
        <p:spPr>
          <a:xfrm>
            <a:off x="5886350" y="3958819"/>
            <a:ext cx="1774514" cy="527425"/>
          </a:xfrm>
          <a:prstGeom prst="rect">
            <a:avLst/>
          </a:prstGeom>
          <a:noFill/>
          <a:ln>
            <a:noFill/>
          </a:ln>
        </p:spPr>
      </p:pic>
      <p:sp>
        <p:nvSpPr>
          <p:cNvPr id="606" name="Google Shape;606;p5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Collect data under three conditions:</a:t>
            </a:r>
            <a:endParaRPr/>
          </a:p>
          <a:p>
            <a:pPr indent="0" lvl="0" marL="0" rtl="0" algn="l">
              <a:spcBef>
                <a:spcPts val="1200"/>
              </a:spcBef>
              <a:spcAft>
                <a:spcPts val="0"/>
              </a:spcAft>
              <a:buNone/>
            </a:pPr>
            <a:r>
              <a:t/>
            </a:r>
            <a:endParaRPr/>
          </a:p>
          <a:p>
            <a:pPr indent="-317500" lvl="0" marL="914400" rtl="0" algn="l">
              <a:spcBef>
                <a:spcPts val="1200"/>
              </a:spcBef>
              <a:spcAft>
                <a:spcPts val="0"/>
              </a:spcAft>
              <a:buSzPts val="1400"/>
              <a:buAutoNum type="arabicPeriod"/>
            </a:pPr>
            <a:r>
              <a:rPr lang="en"/>
              <a:t>Actuated,</a:t>
            </a:r>
            <a:endParaRPr/>
          </a:p>
          <a:p>
            <a:pPr indent="-317500" lvl="0" marL="914400" rtl="0" algn="l">
              <a:spcBef>
                <a:spcPts val="0"/>
              </a:spcBef>
              <a:spcAft>
                <a:spcPts val="0"/>
              </a:spcAft>
              <a:buSzPts val="1400"/>
              <a:buAutoNum type="arabicPeriod"/>
            </a:pPr>
            <a:r>
              <a:rPr lang="en"/>
              <a:t>Static equilibrium,</a:t>
            </a:r>
            <a:endParaRPr/>
          </a:p>
          <a:p>
            <a:pPr indent="-317500" lvl="0" marL="914400" rtl="0" algn="l">
              <a:spcBef>
                <a:spcPts val="0"/>
              </a:spcBef>
              <a:spcAft>
                <a:spcPts val="0"/>
              </a:spcAft>
              <a:buSzPts val="1400"/>
              <a:buAutoNum type="arabicPeriod"/>
            </a:pPr>
            <a:r>
              <a:rPr lang="en"/>
              <a:t>Thermal equilibrium.</a:t>
            </a:r>
            <a:endParaRPr/>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n"/>
              <a:t>Then make three assumptions:</a:t>
            </a:r>
            <a:endParaRPr/>
          </a:p>
          <a:p>
            <a:pPr indent="-304800" lvl="1" marL="914400" rtl="0" algn="l">
              <a:spcBef>
                <a:spcPts val="0"/>
              </a:spcBef>
              <a:spcAft>
                <a:spcPts val="0"/>
              </a:spcAft>
              <a:buSzPts val="1200"/>
              <a:buAutoNum type="arabicPeriod"/>
            </a:pPr>
            <a:r>
              <a:t/>
            </a:r>
            <a:endParaRPr/>
          </a:p>
          <a:p>
            <a:pPr indent="-304800" lvl="1" marL="914400" rtl="0" algn="l">
              <a:spcBef>
                <a:spcPts val="0"/>
              </a:spcBef>
              <a:spcAft>
                <a:spcPts val="0"/>
              </a:spcAft>
              <a:buSzPts val="1200"/>
              <a:buAutoNum type="arabicPeriod"/>
            </a:pPr>
            <a:br>
              <a:rPr lang="en"/>
            </a:br>
            <a:endParaRPr/>
          </a:p>
          <a:p>
            <a:pPr indent="-304800" lvl="1" marL="914400" rtl="0" algn="l">
              <a:spcBef>
                <a:spcPts val="0"/>
              </a:spcBef>
              <a:spcAft>
                <a:spcPts val="0"/>
              </a:spcAft>
              <a:buSzPts val="1200"/>
              <a:buAutoNum type="arabicPeriod"/>
            </a:pPr>
            <a:r>
              <a:t/>
            </a:r>
            <a:endParaRPr/>
          </a:p>
        </p:txBody>
      </p:sp>
      <p:pic>
        <p:nvPicPr>
          <p:cNvPr id="607" name="Google Shape;607;p53"/>
          <p:cNvPicPr preferRelativeResize="0"/>
          <p:nvPr/>
        </p:nvPicPr>
        <p:blipFill>
          <a:blip r:embed="rId6">
            <a:alphaModFix/>
          </a:blip>
          <a:stretch>
            <a:fillRect/>
          </a:stretch>
        </p:blipFill>
        <p:spPr>
          <a:xfrm>
            <a:off x="1242221" y="1635000"/>
            <a:ext cx="2138857" cy="269825"/>
          </a:xfrm>
          <a:prstGeom prst="rect">
            <a:avLst/>
          </a:prstGeom>
          <a:noFill/>
          <a:ln>
            <a:noFill/>
          </a:ln>
        </p:spPr>
      </p:pic>
      <p:pic>
        <p:nvPicPr>
          <p:cNvPr id="608" name="Google Shape;608;p53"/>
          <p:cNvPicPr preferRelativeResize="0"/>
          <p:nvPr/>
        </p:nvPicPr>
        <p:blipFill>
          <a:blip r:embed="rId7">
            <a:alphaModFix/>
          </a:blip>
          <a:stretch>
            <a:fillRect/>
          </a:stretch>
        </p:blipFill>
        <p:spPr>
          <a:xfrm>
            <a:off x="1297949" y="3556885"/>
            <a:ext cx="910400" cy="205000"/>
          </a:xfrm>
          <a:prstGeom prst="rect">
            <a:avLst/>
          </a:prstGeom>
          <a:noFill/>
          <a:ln>
            <a:noFill/>
          </a:ln>
        </p:spPr>
      </p:pic>
      <p:pic>
        <p:nvPicPr>
          <p:cNvPr id="609" name="Google Shape;609;p53"/>
          <p:cNvPicPr preferRelativeResize="0"/>
          <p:nvPr/>
        </p:nvPicPr>
        <p:blipFill>
          <a:blip r:embed="rId8">
            <a:alphaModFix/>
          </a:blip>
          <a:stretch>
            <a:fillRect/>
          </a:stretch>
        </p:blipFill>
        <p:spPr>
          <a:xfrm>
            <a:off x="1297950" y="3761885"/>
            <a:ext cx="3760300" cy="398150"/>
          </a:xfrm>
          <a:prstGeom prst="rect">
            <a:avLst/>
          </a:prstGeom>
          <a:noFill/>
          <a:ln>
            <a:noFill/>
          </a:ln>
        </p:spPr>
      </p:pic>
      <p:pic>
        <p:nvPicPr>
          <p:cNvPr id="610" name="Google Shape;610;p53"/>
          <p:cNvPicPr preferRelativeResize="0"/>
          <p:nvPr/>
        </p:nvPicPr>
        <p:blipFill>
          <a:blip r:embed="rId9">
            <a:alphaModFix/>
          </a:blip>
          <a:stretch>
            <a:fillRect/>
          </a:stretch>
        </p:blipFill>
        <p:spPr>
          <a:xfrm>
            <a:off x="1297946" y="4160035"/>
            <a:ext cx="1661877" cy="269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4"/>
          <p:cNvSpPr txBox="1"/>
          <p:nvPr>
            <p:ph idx="2" type="body"/>
          </p:nvPr>
        </p:nvSpPr>
        <p:spPr>
          <a:xfrm>
            <a:off x="5072000" y="1152475"/>
            <a:ext cx="37602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From assumption 2, observe</a:t>
            </a:r>
            <a:endParaRPr/>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n"/>
              <a:t>Take all such points, stack in vector:</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n"/>
              <a:t>Then compute directly:</a:t>
            </a:r>
            <a:endParaRPr/>
          </a:p>
        </p:txBody>
      </p:sp>
      <p:sp>
        <p:nvSpPr>
          <p:cNvPr id="616" name="Google Shape;616;p54"/>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617" name="Google Shape;617;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Thermal actuator force coefficients</a:t>
            </a:r>
            <a:endParaRPr/>
          </a:p>
        </p:txBody>
      </p:sp>
      <p:pic>
        <p:nvPicPr>
          <p:cNvPr id="618" name="Google Shape;618;p54"/>
          <p:cNvPicPr preferRelativeResize="0"/>
          <p:nvPr/>
        </p:nvPicPr>
        <p:blipFill>
          <a:blip r:embed="rId3">
            <a:alphaModFix/>
          </a:blip>
          <a:stretch>
            <a:fillRect/>
          </a:stretch>
        </p:blipFill>
        <p:spPr>
          <a:xfrm>
            <a:off x="5741621" y="1635000"/>
            <a:ext cx="1929249" cy="269825"/>
          </a:xfrm>
          <a:prstGeom prst="rect">
            <a:avLst/>
          </a:prstGeom>
          <a:noFill/>
          <a:ln>
            <a:noFill/>
          </a:ln>
        </p:spPr>
      </p:pic>
      <p:pic>
        <p:nvPicPr>
          <p:cNvPr id="619" name="Google Shape;619;p54"/>
          <p:cNvPicPr preferRelativeResize="0"/>
          <p:nvPr/>
        </p:nvPicPr>
        <p:blipFill>
          <a:blip r:embed="rId4">
            <a:alphaModFix/>
          </a:blip>
          <a:stretch>
            <a:fillRect/>
          </a:stretch>
        </p:blipFill>
        <p:spPr>
          <a:xfrm>
            <a:off x="5741625" y="2342442"/>
            <a:ext cx="2069450" cy="789500"/>
          </a:xfrm>
          <a:prstGeom prst="rect">
            <a:avLst/>
          </a:prstGeom>
          <a:noFill/>
          <a:ln>
            <a:noFill/>
          </a:ln>
        </p:spPr>
      </p:pic>
      <p:pic>
        <p:nvPicPr>
          <p:cNvPr id="620" name="Google Shape;620;p54"/>
          <p:cNvPicPr preferRelativeResize="0"/>
          <p:nvPr/>
        </p:nvPicPr>
        <p:blipFill>
          <a:blip r:embed="rId5">
            <a:alphaModFix/>
          </a:blip>
          <a:stretch>
            <a:fillRect/>
          </a:stretch>
        </p:blipFill>
        <p:spPr>
          <a:xfrm>
            <a:off x="5741621" y="3569575"/>
            <a:ext cx="1066750" cy="269825"/>
          </a:xfrm>
          <a:prstGeom prst="rect">
            <a:avLst/>
          </a:prstGeom>
          <a:noFill/>
          <a:ln>
            <a:noFill/>
          </a:ln>
        </p:spPr>
      </p:pic>
      <p:sp>
        <p:nvSpPr>
          <p:cNvPr id="621" name="Google Shape;621;p5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Collect data under three conditions:</a:t>
            </a:r>
            <a:endParaRPr/>
          </a:p>
          <a:p>
            <a:pPr indent="0" lvl="0" marL="0" rtl="0" algn="l">
              <a:spcBef>
                <a:spcPts val="1200"/>
              </a:spcBef>
              <a:spcAft>
                <a:spcPts val="0"/>
              </a:spcAft>
              <a:buNone/>
            </a:pPr>
            <a:r>
              <a:t/>
            </a:r>
            <a:endParaRPr/>
          </a:p>
          <a:p>
            <a:pPr indent="-317500" lvl="0" marL="914400" rtl="0" algn="l">
              <a:spcBef>
                <a:spcPts val="1200"/>
              </a:spcBef>
              <a:spcAft>
                <a:spcPts val="0"/>
              </a:spcAft>
              <a:buSzPts val="1400"/>
              <a:buAutoNum type="arabicPeriod"/>
            </a:pPr>
            <a:r>
              <a:rPr lang="en"/>
              <a:t>Actuated,</a:t>
            </a:r>
            <a:endParaRPr/>
          </a:p>
          <a:p>
            <a:pPr indent="-317500" lvl="0" marL="914400" rtl="0" algn="l">
              <a:spcBef>
                <a:spcPts val="0"/>
              </a:spcBef>
              <a:spcAft>
                <a:spcPts val="0"/>
              </a:spcAft>
              <a:buSzPts val="1400"/>
              <a:buAutoNum type="arabicPeriod"/>
            </a:pPr>
            <a:r>
              <a:rPr lang="en"/>
              <a:t>Static equilibrium,</a:t>
            </a:r>
            <a:endParaRPr/>
          </a:p>
          <a:p>
            <a:pPr indent="-317500" lvl="0" marL="914400" rtl="0" algn="l">
              <a:spcBef>
                <a:spcPts val="0"/>
              </a:spcBef>
              <a:spcAft>
                <a:spcPts val="0"/>
              </a:spcAft>
              <a:buSzPts val="1400"/>
              <a:buAutoNum type="arabicPeriod"/>
            </a:pPr>
            <a:r>
              <a:rPr lang="en"/>
              <a:t>Thermal equilibrium.</a:t>
            </a:r>
            <a:endParaRPr/>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n"/>
              <a:t>Then make three assumptions:</a:t>
            </a:r>
            <a:endParaRPr/>
          </a:p>
          <a:p>
            <a:pPr indent="-304800" lvl="1" marL="914400" rtl="0" algn="l">
              <a:spcBef>
                <a:spcPts val="0"/>
              </a:spcBef>
              <a:spcAft>
                <a:spcPts val="0"/>
              </a:spcAft>
              <a:buSzPts val="1200"/>
              <a:buAutoNum type="arabicPeriod"/>
            </a:pPr>
            <a:r>
              <a:t/>
            </a:r>
            <a:endParaRPr/>
          </a:p>
          <a:p>
            <a:pPr indent="-304800" lvl="1" marL="914400" rtl="0" algn="l">
              <a:spcBef>
                <a:spcPts val="0"/>
              </a:spcBef>
              <a:spcAft>
                <a:spcPts val="0"/>
              </a:spcAft>
              <a:buSzPts val="1200"/>
              <a:buAutoNum type="arabicPeriod"/>
            </a:pPr>
            <a:br>
              <a:rPr lang="en"/>
            </a:br>
            <a:endParaRPr/>
          </a:p>
          <a:p>
            <a:pPr indent="-304800" lvl="1" marL="914400" rtl="0" algn="l">
              <a:spcBef>
                <a:spcPts val="0"/>
              </a:spcBef>
              <a:spcAft>
                <a:spcPts val="0"/>
              </a:spcAft>
              <a:buSzPts val="1200"/>
              <a:buAutoNum type="arabicPeriod"/>
            </a:pPr>
            <a:r>
              <a:t/>
            </a:r>
            <a:endParaRPr/>
          </a:p>
        </p:txBody>
      </p:sp>
      <p:pic>
        <p:nvPicPr>
          <p:cNvPr id="622" name="Google Shape;622;p54"/>
          <p:cNvPicPr preferRelativeResize="0"/>
          <p:nvPr/>
        </p:nvPicPr>
        <p:blipFill>
          <a:blip r:embed="rId6">
            <a:alphaModFix/>
          </a:blip>
          <a:stretch>
            <a:fillRect/>
          </a:stretch>
        </p:blipFill>
        <p:spPr>
          <a:xfrm>
            <a:off x="1242221" y="1635000"/>
            <a:ext cx="2138857" cy="269825"/>
          </a:xfrm>
          <a:prstGeom prst="rect">
            <a:avLst/>
          </a:prstGeom>
          <a:noFill/>
          <a:ln>
            <a:noFill/>
          </a:ln>
        </p:spPr>
      </p:pic>
      <p:pic>
        <p:nvPicPr>
          <p:cNvPr id="623" name="Google Shape;623;p54"/>
          <p:cNvPicPr preferRelativeResize="0"/>
          <p:nvPr/>
        </p:nvPicPr>
        <p:blipFill>
          <a:blip r:embed="rId7">
            <a:alphaModFix/>
          </a:blip>
          <a:stretch>
            <a:fillRect/>
          </a:stretch>
        </p:blipFill>
        <p:spPr>
          <a:xfrm>
            <a:off x="1297949" y="3556885"/>
            <a:ext cx="910400" cy="205000"/>
          </a:xfrm>
          <a:prstGeom prst="rect">
            <a:avLst/>
          </a:prstGeom>
          <a:noFill/>
          <a:ln>
            <a:noFill/>
          </a:ln>
        </p:spPr>
      </p:pic>
      <p:pic>
        <p:nvPicPr>
          <p:cNvPr id="624" name="Google Shape;624;p54"/>
          <p:cNvPicPr preferRelativeResize="0"/>
          <p:nvPr/>
        </p:nvPicPr>
        <p:blipFill>
          <a:blip r:embed="rId8">
            <a:alphaModFix/>
          </a:blip>
          <a:stretch>
            <a:fillRect/>
          </a:stretch>
        </p:blipFill>
        <p:spPr>
          <a:xfrm>
            <a:off x="1297950" y="3761885"/>
            <a:ext cx="3760300" cy="398150"/>
          </a:xfrm>
          <a:prstGeom prst="rect">
            <a:avLst/>
          </a:prstGeom>
          <a:noFill/>
          <a:ln>
            <a:noFill/>
          </a:ln>
        </p:spPr>
      </p:pic>
      <p:pic>
        <p:nvPicPr>
          <p:cNvPr id="625" name="Google Shape;625;p54"/>
          <p:cNvPicPr preferRelativeResize="0"/>
          <p:nvPr/>
        </p:nvPicPr>
        <p:blipFill>
          <a:blip r:embed="rId9">
            <a:alphaModFix/>
          </a:blip>
          <a:stretch>
            <a:fillRect/>
          </a:stretch>
        </p:blipFill>
        <p:spPr>
          <a:xfrm>
            <a:off x="1297946" y="4160035"/>
            <a:ext cx="1661877" cy="2698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5"/>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631" name="Google Shape;631;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Good model calibration agreement</a:t>
            </a:r>
            <a:endParaRPr/>
          </a:p>
        </p:txBody>
      </p:sp>
      <p:pic>
        <p:nvPicPr>
          <p:cNvPr id="632" name="Google Shape;632;p55"/>
          <p:cNvPicPr preferRelativeResize="0"/>
          <p:nvPr/>
        </p:nvPicPr>
        <p:blipFill rotWithShape="1">
          <a:blip r:embed="rId3">
            <a:alphaModFix/>
          </a:blip>
          <a:srcRect b="24248" l="0" r="0" t="0"/>
          <a:stretch/>
        </p:blipFill>
        <p:spPr>
          <a:xfrm>
            <a:off x="2469850" y="1440013"/>
            <a:ext cx="4204301" cy="2263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6"/>
          <p:cNvSpPr txBox="1"/>
          <p:nvPr>
            <p:ph type="title"/>
          </p:nvPr>
        </p:nvSpPr>
        <p:spPr>
          <a:xfrm>
            <a:off x="437250" y="1685492"/>
            <a:ext cx="8269500" cy="85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accent1"/>
                </a:solidFill>
              </a:rPr>
              <a:t>Trajectory optimization</a:t>
            </a:r>
            <a:endParaRPr/>
          </a:p>
        </p:txBody>
      </p:sp>
      <p:sp>
        <p:nvSpPr>
          <p:cNvPr id="638" name="Google Shape;638;p56"/>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pic>
        <p:nvPicPr>
          <p:cNvPr id="639" name="Google Shape;639;p56"/>
          <p:cNvPicPr preferRelativeResize="0"/>
          <p:nvPr/>
        </p:nvPicPr>
        <p:blipFill rotWithShape="1">
          <a:blip r:embed="rId3">
            <a:alphaModFix/>
          </a:blip>
          <a:srcRect b="6864" l="47415" r="2599" t="58948"/>
          <a:stretch/>
        </p:blipFill>
        <p:spPr>
          <a:xfrm>
            <a:off x="2280063" y="2800375"/>
            <a:ext cx="4583877" cy="1304449"/>
          </a:xfrm>
          <a:prstGeom prst="rect">
            <a:avLst/>
          </a:prstGeom>
          <a:noFill/>
          <a:ln>
            <a:noFill/>
          </a:ln>
        </p:spPr>
      </p:pic>
      <p:sp>
        <p:nvSpPr>
          <p:cNvPr id="640" name="Google Shape;640;p56"/>
          <p:cNvSpPr/>
          <p:nvPr/>
        </p:nvSpPr>
        <p:spPr>
          <a:xfrm>
            <a:off x="4585185" y="2787167"/>
            <a:ext cx="1147500" cy="13266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Quadratic</a:t>
            </a:r>
            <a:r>
              <a:rPr lang="en"/>
              <a:t>-cost optimization</a:t>
            </a:r>
            <a:endParaRPr/>
          </a:p>
          <a:p>
            <a:pPr indent="-317500" lvl="0" marL="457200" rtl="0" algn="l">
              <a:spcBef>
                <a:spcPts val="1200"/>
              </a:spcBef>
              <a:spcAft>
                <a:spcPts val="0"/>
              </a:spcAft>
              <a:buSzPts val="1400"/>
              <a:buChar char="●"/>
            </a:pPr>
            <a:r>
              <a:rPr lang="en"/>
              <a:t>Q (tracking error penalties) only cares about positions</a:t>
            </a:r>
            <a:endParaRPr/>
          </a:p>
          <a:p>
            <a:pPr indent="-317500" lvl="0" marL="457200" rtl="0" algn="l">
              <a:spcBef>
                <a:spcPts val="0"/>
              </a:spcBef>
              <a:spcAft>
                <a:spcPts val="0"/>
              </a:spcAft>
              <a:buSzPts val="1400"/>
              <a:buChar char="●"/>
            </a:pPr>
            <a:r>
              <a:rPr lang="en"/>
              <a:t>R (control penalties) included to minimize control signals</a:t>
            </a:r>
            <a:endParaRPr/>
          </a:p>
          <a:p>
            <a:pPr indent="0" lvl="0" marL="0" rtl="0" algn="l">
              <a:spcBef>
                <a:spcPts val="1200"/>
              </a:spcBef>
              <a:spcAft>
                <a:spcPts val="0"/>
              </a:spcAft>
              <a:buNone/>
            </a:pPr>
            <a:r>
              <a:rPr lang="en"/>
              <a:t>Constraints:</a:t>
            </a:r>
            <a:endParaRPr/>
          </a:p>
          <a:p>
            <a:pPr indent="-317500" lvl="0" marL="457200" rtl="0" algn="l">
              <a:spcBef>
                <a:spcPts val="1200"/>
              </a:spcBef>
              <a:spcAft>
                <a:spcPts val="0"/>
              </a:spcAft>
              <a:buSzPts val="1400"/>
              <a:buAutoNum type="arabicPeriod"/>
            </a:pPr>
            <a:r>
              <a:rPr lang="en"/>
              <a:t>Initial condition</a:t>
            </a:r>
            <a:endParaRPr/>
          </a:p>
          <a:p>
            <a:pPr indent="-317500" lvl="0" marL="457200" rtl="0" algn="l">
              <a:spcBef>
                <a:spcPts val="0"/>
              </a:spcBef>
              <a:spcAft>
                <a:spcPts val="0"/>
              </a:spcAft>
              <a:buSzPts val="1400"/>
              <a:buAutoNum type="arabicPeriod"/>
            </a:pPr>
            <a:r>
              <a:rPr lang="en"/>
              <a:t>System dynamics</a:t>
            </a:r>
            <a:endParaRPr/>
          </a:p>
          <a:p>
            <a:pPr indent="-317500" lvl="0" marL="457200" rtl="0" algn="l">
              <a:spcBef>
                <a:spcPts val="0"/>
              </a:spcBef>
              <a:spcAft>
                <a:spcPts val="0"/>
              </a:spcAft>
              <a:buSzPts val="1400"/>
              <a:buAutoNum type="arabicPeriod"/>
            </a:pPr>
            <a:r>
              <a:rPr lang="en"/>
              <a:t>Valid controls</a:t>
            </a:r>
            <a:endParaRPr/>
          </a:p>
          <a:p>
            <a:pPr indent="-317500" lvl="0" marL="457200" rtl="0" algn="l">
              <a:spcBef>
                <a:spcPts val="0"/>
              </a:spcBef>
              <a:spcAft>
                <a:spcPts val="0"/>
              </a:spcAft>
              <a:buSzPts val="1400"/>
              <a:buAutoNum type="arabicPeriod"/>
            </a:pPr>
            <a:r>
              <a:rPr lang="en"/>
              <a:t>Safe temperatures</a:t>
            </a:r>
            <a:endParaRPr/>
          </a:p>
          <a:p>
            <a:pPr indent="-317500" lvl="0" marL="457200" rtl="0" algn="l">
              <a:spcBef>
                <a:spcPts val="0"/>
              </a:spcBef>
              <a:spcAft>
                <a:spcPts val="0"/>
              </a:spcAft>
              <a:buSzPts val="1400"/>
              <a:buAutoNum type="arabicPeriod"/>
            </a:pPr>
            <a:r>
              <a:rPr lang="en"/>
              <a:t>Warm operation</a:t>
            </a:r>
            <a:endParaRPr/>
          </a:p>
        </p:txBody>
      </p:sp>
      <p:sp>
        <p:nvSpPr>
          <p:cNvPr id="646" name="Google Shape;646;p57"/>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647" name="Google Shape;647;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 setup</a:t>
            </a:r>
            <a:endParaRPr/>
          </a:p>
        </p:txBody>
      </p:sp>
      <p:pic>
        <p:nvPicPr>
          <p:cNvPr id="648" name="Google Shape;648;p57"/>
          <p:cNvPicPr preferRelativeResize="0"/>
          <p:nvPr/>
        </p:nvPicPr>
        <p:blipFill>
          <a:blip r:embed="rId3">
            <a:alphaModFix/>
          </a:blip>
          <a:stretch>
            <a:fillRect/>
          </a:stretch>
        </p:blipFill>
        <p:spPr>
          <a:xfrm>
            <a:off x="4464000" y="1170125"/>
            <a:ext cx="4527600" cy="2576517"/>
          </a:xfrm>
          <a:prstGeom prst="rect">
            <a:avLst/>
          </a:prstGeom>
          <a:noFill/>
          <a:ln>
            <a:noFill/>
          </a:ln>
        </p:spPr>
      </p:pic>
      <p:sp>
        <p:nvSpPr>
          <p:cNvPr id="649" name="Google Shape;649;p57"/>
          <p:cNvSpPr txBox="1"/>
          <p:nvPr/>
        </p:nvSpPr>
        <p:spPr>
          <a:xfrm>
            <a:off x="3543325" y="736721"/>
            <a:ext cx="1516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Lora Medium"/>
                <a:ea typeface="Lora Medium"/>
                <a:cs typeface="Lora Medium"/>
                <a:sym typeface="Lora Medium"/>
              </a:rPr>
              <a:t>Optimized feasible state trajectory</a:t>
            </a:r>
            <a:endParaRPr i="1" sz="1000">
              <a:solidFill>
                <a:schemeClr val="dk1"/>
              </a:solidFill>
              <a:latin typeface="Lora Medium"/>
              <a:ea typeface="Lora Medium"/>
              <a:cs typeface="Lora Medium"/>
              <a:sym typeface="Lora Medium"/>
            </a:endParaRPr>
          </a:p>
        </p:txBody>
      </p:sp>
      <p:sp>
        <p:nvSpPr>
          <p:cNvPr id="650" name="Google Shape;650;p57"/>
          <p:cNvSpPr txBox="1"/>
          <p:nvPr/>
        </p:nvSpPr>
        <p:spPr>
          <a:xfrm>
            <a:off x="4745750" y="721850"/>
            <a:ext cx="1745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Lora Medium"/>
                <a:ea typeface="Lora Medium"/>
                <a:cs typeface="Lora Medium"/>
                <a:sym typeface="Lora Medium"/>
              </a:rPr>
              <a:t>Optimized open-loop control trajectory</a:t>
            </a:r>
            <a:endParaRPr i="1" sz="1000">
              <a:solidFill>
                <a:schemeClr val="dk1"/>
              </a:solidFill>
              <a:latin typeface="Lora Medium"/>
              <a:ea typeface="Lora Medium"/>
              <a:cs typeface="Lora Medium"/>
              <a:sym typeface="Lora Medium"/>
            </a:endParaRPr>
          </a:p>
        </p:txBody>
      </p:sp>
      <p:cxnSp>
        <p:nvCxnSpPr>
          <p:cNvPr id="651" name="Google Shape;651;p57"/>
          <p:cNvCxnSpPr/>
          <p:nvPr/>
        </p:nvCxnSpPr>
        <p:spPr>
          <a:xfrm>
            <a:off x="4584800" y="1161725"/>
            <a:ext cx="44400" cy="248400"/>
          </a:xfrm>
          <a:prstGeom prst="straightConnector1">
            <a:avLst/>
          </a:prstGeom>
          <a:noFill/>
          <a:ln cap="flat" cmpd="sng" w="19050">
            <a:solidFill>
              <a:schemeClr val="dk2"/>
            </a:solidFill>
            <a:prstDash val="solid"/>
            <a:round/>
            <a:headEnd len="med" w="med" type="none"/>
            <a:tailEnd len="med" w="med" type="triangle"/>
          </a:ln>
        </p:spPr>
      </p:cxnSp>
      <p:cxnSp>
        <p:nvCxnSpPr>
          <p:cNvPr id="652" name="Google Shape;652;p57"/>
          <p:cNvCxnSpPr/>
          <p:nvPr/>
        </p:nvCxnSpPr>
        <p:spPr>
          <a:xfrm flipH="1">
            <a:off x="5164800" y="1188325"/>
            <a:ext cx="124200" cy="239400"/>
          </a:xfrm>
          <a:prstGeom prst="straightConnector1">
            <a:avLst/>
          </a:prstGeom>
          <a:noFill/>
          <a:ln cap="flat" cmpd="sng" w="19050">
            <a:solidFill>
              <a:schemeClr val="dk2"/>
            </a:solidFill>
            <a:prstDash val="solid"/>
            <a:round/>
            <a:headEnd len="med" w="med" type="none"/>
            <a:tailEnd len="med" w="med" type="triangle"/>
          </a:ln>
        </p:spPr>
      </p:cxnSp>
      <p:sp>
        <p:nvSpPr>
          <p:cNvPr id="653" name="Google Shape;653;p57"/>
          <p:cNvSpPr txBox="1"/>
          <p:nvPr/>
        </p:nvSpPr>
        <p:spPr>
          <a:xfrm>
            <a:off x="7020601" y="732775"/>
            <a:ext cx="1198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Lora Medium"/>
                <a:ea typeface="Lora Medium"/>
                <a:cs typeface="Lora Medium"/>
                <a:sym typeface="Lora Medium"/>
              </a:rPr>
              <a:t>Tracking error</a:t>
            </a:r>
            <a:endParaRPr i="1" sz="1000">
              <a:solidFill>
                <a:schemeClr val="dk1"/>
              </a:solidFill>
              <a:latin typeface="Lora Medium"/>
              <a:ea typeface="Lora Medium"/>
              <a:cs typeface="Lora Medium"/>
              <a:sym typeface="Lora Medium"/>
            </a:endParaRPr>
          </a:p>
        </p:txBody>
      </p:sp>
      <p:cxnSp>
        <p:nvCxnSpPr>
          <p:cNvPr id="654" name="Google Shape;654;p57"/>
          <p:cNvCxnSpPr/>
          <p:nvPr/>
        </p:nvCxnSpPr>
        <p:spPr>
          <a:xfrm flipH="1">
            <a:off x="7321384" y="1014572"/>
            <a:ext cx="124200" cy="3726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8"/>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660" name="Google Shape;660;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Optimization results</a:t>
            </a:r>
            <a:endParaRPr/>
          </a:p>
        </p:txBody>
      </p:sp>
      <p:pic>
        <p:nvPicPr>
          <p:cNvPr id="661" name="Google Shape;661;p58"/>
          <p:cNvPicPr preferRelativeResize="0"/>
          <p:nvPr/>
        </p:nvPicPr>
        <p:blipFill rotWithShape="1">
          <a:blip r:embed="rId3">
            <a:alphaModFix/>
          </a:blip>
          <a:srcRect b="0" l="2376" r="51930" t="50847"/>
          <a:stretch/>
        </p:blipFill>
        <p:spPr>
          <a:xfrm>
            <a:off x="4666700" y="1375625"/>
            <a:ext cx="3701076" cy="2574075"/>
          </a:xfrm>
          <a:prstGeom prst="rect">
            <a:avLst/>
          </a:prstGeom>
          <a:noFill/>
          <a:ln>
            <a:noFill/>
          </a:ln>
        </p:spPr>
      </p:pic>
      <p:pic>
        <p:nvPicPr>
          <p:cNvPr id="662" name="Google Shape;662;p58"/>
          <p:cNvPicPr preferRelativeResize="0"/>
          <p:nvPr/>
        </p:nvPicPr>
        <p:blipFill rotWithShape="1">
          <a:blip r:embed="rId3">
            <a:alphaModFix/>
          </a:blip>
          <a:srcRect b="48924" l="2376" r="51930" t="0"/>
          <a:stretch/>
        </p:blipFill>
        <p:spPr>
          <a:xfrm>
            <a:off x="672550" y="1271675"/>
            <a:ext cx="3626323" cy="26208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59"/>
          <p:cNvSpPr txBox="1"/>
          <p:nvPr>
            <p:ph type="title"/>
          </p:nvPr>
        </p:nvSpPr>
        <p:spPr>
          <a:xfrm>
            <a:off x="437250" y="1685492"/>
            <a:ext cx="8269500" cy="85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accent1"/>
                </a:solidFill>
              </a:rPr>
              <a:t>Open-loop Tracking Results</a:t>
            </a:r>
            <a:endParaRPr/>
          </a:p>
        </p:txBody>
      </p:sp>
      <p:sp>
        <p:nvSpPr>
          <p:cNvPr id="668" name="Google Shape;668;p59"/>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pic>
        <p:nvPicPr>
          <p:cNvPr id="669" name="Google Shape;669;p59"/>
          <p:cNvPicPr preferRelativeResize="0"/>
          <p:nvPr/>
        </p:nvPicPr>
        <p:blipFill rotWithShape="1">
          <a:blip r:embed="rId3">
            <a:alphaModFix/>
          </a:blip>
          <a:srcRect b="6864" l="47415" r="2599" t="58948"/>
          <a:stretch/>
        </p:blipFill>
        <p:spPr>
          <a:xfrm>
            <a:off x="2280063" y="2800375"/>
            <a:ext cx="4583877" cy="1304449"/>
          </a:xfrm>
          <a:prstGeom prst="rect">
            <a:avLst/>
          </a:prstGeom>
          <a:noFill/>
          <a:ln>
            <a:noFill/>
          </a:ln>
        </p:spPr>
      </p:pic>
      <p:sp>
        <p:nvSpPr>
          <p:cNvPr id="670" name="Google Shape;670;p59"/>
          <p:cNvSpPr/>
          <p:nvPr/>
        </p:nvSpPr>
        <p:spPr>
          <a:xfrm>
            <a:off x="5736977" y="2791563"/>
            <a:ext cx="1147500" cy="13266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p60"/>
          <p:cNvPicPr preferRelativeResize="0"/>
          <p:nvPr/>
        </p:nvPicPr>
        <p:blipFill>
          <a:blip r:embed="rId3">
            <a:alphaModFix/>
          </a:blip>
          <a:stretch>
            <a:fillRect/>
          </a:stretch>
        </p:blipFill>
        <p:spPr>
          <a:xfrm>
            <a:off x="4799800" y="894650"/>
            <a:ext cx="3904600" cy="3775076"/>
          </a:xfrm>
          <a:prstGeom prst="rect">
            <a:avLst/>
          </a:prstGeom>
          <a:noFill/>
          <a:ln>
            <a:noFill/>
          </a:ln>
        </p:spPr>
      </p:pic>
      <p:sp>
        <p:nvSpPr>
          <p:cNvPr id="676" name="Google Shape;676;p6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Hardware tracking good, but improvement is needed</a:t>
            </a:r>
            <a:endParaRPr/>
          </a:p>
          <a:p>
            <a:pPr indent="-317500" lvl="0" marL="457200" rtl="0" algn="l">
              <a:spcBef>
                <a:spcPts val="0"/>
              </a:spcBef>
              <a:spcAft>
                <a:spcPts val="0"/>
              </a:spcAft>
              <a:buClr>
                <a:schemeClr val="lt1"/>
              </a:buClr>
              <a:buSzPts val="1400"/>
              <a:buChar char="●"/>
            </a:pPr>
            <a:r>
              <a:rPr lang="en">
                <a:solidFill>
                  <a:schemeClr val="lt1"/>
                </a:solidFill>
              </a:rPr>
              <a:t>“Soft” startups difficult</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Some tracking bias observed</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Temperature does not track</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Timescale of original validation too long</a:t>
            </a:r>
            <a:endParaRPr>
              <a:solidFill>
                <a:schemeClr val="lt1"/>
              </a:solidFill>
            </a:endParaRPr>
          </a:p>
          <a:p>
            <a:pPr indent="0" lvl="0" marL="914400" rtl="0" algn="l">
              <a:spcBef>
                <a:spcPts val="1200"/>
              </a:spcBef>
              <a:spcAft>
                <a:spcPts val="0"/>
              </a:spcAft>
              <a:buNone/>
            </a:pPr>
            <a:r>
              <a:t/>
            </a:r>
            <a:endParaRPr>
              <a:solidFill>
                <a:schemeClr val="lt1"/>
              </a:solidFill>
            </a:endParaRPr>
          </a:p>
          <a:p>
            <a:pPr indent="-304800" lvl="1" marL="914400" rtl="0" algn="l">
              <a:spcBef>
                <a:spcPts val="1200"/>
              </a:spcBef>
              <a:spcAft>
                <a:spcPts val="0"/>
              </a:spcAft>
              <a:buClr>
                <a:schemeClr val="lt1"/>
              </a:buClr>
              <a:buSzPts val="1200"/>
              <a:buChar char="○"/>
            </a:pPr>
            <a:r>
              <a:rPr lang="en">
                <a:solidFill>
                  <a:schemeClr val="lt1"/>
                </a:solidFill>
              </a:rPr>
              <a:t> </a:t>
            </a:r>
            <a:r>
              <a:rPr lang="en">
                <a:solidFill>
                  <a:schemeClr val="lt1"/>
                </a:solidFill>
              </a:rPr>
              <a:t>  </a:t>
            </a:r>
            <a:endParaRPr>
              <a:solidFill>
                <a:schemeClr val="lt1"/>
              </a:solidFill>
            </a:endParaRPr>
          </a:p>
          <a:p>
            <a:pPr indent="0" lvl="0" marL="0" rtl="0" algn="l">
              <a:spcBef>
                <a:spcPts val="1200"/>
              </a:spcBef>
              <a:spcAft>
                <a:spcPts val="0"/>
              </a:spcAft>
              <a:buNone/>
            </a:pPr>
            <a:r>
              <a:t/>
            </a:r>
            <a:endParaRPr>
              <a:solidFill>
                <a:schemeClr val="lt1"/>
              </a:solidFill>
            </a:endParaRPr>
          </a:p>
          <a:p>
            <a:pPr indent="-304800" lvl="1" marL="914400" rtl="0" algn="l">
              <a:spcBef>
                <a:spcPts val="1200"/>
              </a:spcBef>
              <a:spcAft>
                <a:spcPts val="0"/>
              </a:spcAft>
              <a:buClr>
                <a:schemeClr val="lt1"/>
              </a:buClr>
              <a:buSzPts val="1200"/>
              <a:buChar char="○"/>
            </a:pPr>
            <a:r>
              <a:rPr lang="en">
                <a:solidFill>
                  <a:schemeClr val="lt1"/>
                </a:solidFill>
              </a:rPr>
              <a:t>Thermal model fit motion dynamics well (“T”) but not observations (“V”)</a:t>
            </a:r>
            <a:endParaRPr>
              <a:solidFill>
                <a:schemeClr val="lt1"/>
              </a:solidFill>
            </a:endParaRPr>
          </a:p>
        </p:txBody>
      </p:sp>
      <p:sp>
        <p:nvSpPr>
          <p:cNvPr id="677" name="Google Shape;677;p60"/>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678" name="Google Shape;678;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Hardware validation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61"/>
          <p:cNvPicPr preferRelativeResize="0"/>
          <p:nvPr/>
        </p:nvPicPr>
        <p:blipFill>
          <a:blip r:embed="rId3">
            <a:alphaModFix/>
          </a:blip>
          <a:stretch>
            <a:fillRect/>
          </a:stretch>
        </p:blipFill>
        <p:spPr>
          <a:xfrm>
            <a:off x="4799800" y="894650"/>
            <a:ext cx="3904600" cy="3775076"/>
          </a:xfrm>
          <a:prstGeom prst="rect">
            <a:avLst/>
          </a:prstGeom>
          <a:noFill/>
          <a:ln>
            <a:noFill/>
          </a:ln>
        </p:spPr>
      </p:pic>
      <p:sp>
        <p:nvSpPr>
          <p:cNvPr id="684" name="Google Shape;684;p6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Hardware tracking good, but improvement is needed</a:t>
            </a:r>
            <a:endParaRPr/>
          </a:p>
          <a:p>
            <a:pPr indent="-317500" lvl="0" marL="457200" rtl="0" algn="l">
              <a:spcBef>
                <a:spcPts val="0"/>
              </a:spcBef>
              <a:spcAft>
                <a:spcPts val="0"/>
              </a:spcAft>
              <a:buClr>
                <a:srgbClr val="CC0000"/>
              </a:buClr>
              <a:buSzPts val="1400"/>
              <a:buChar char="●"/>
            </a:pPr>
            <a:r>
              <a:rPr lang="en">
                <a:solidFill>
                  <a:srgbClr val="CC0000"/>
                </a:solidFill>
              </a:rPr>
              <a:t>“Soft” startups difficult</a:t>
            </a:r>
            <a:endParaRPr>
              <a:solidFill>
                <a:srgbClr val="CC0000"/>
              </a:solidFill>
            </a:endParaRPr>
          </a:p>
          <a:p>
            <a:pPr indent="-317500" lvl="0" marL="457200" rtl="0" algn="l">
              <a:spcBef>
                <a:spcPts val="0"/>
              </a:spcBef>
              <a:spcAft>
                <a:spcPts val="0"/>
              </a:spcAft>
              <a:buClr>
                <a:schemeClr val="lt1"/>
              </a:buClr>
              <a:buSzPts val="1400"/>
              <a:buChar char="●"/>
            </a:pPr>
            <a:r>
              <a:rPr lang="en">
                <a:solidFill>
                  <a:schemeClr val="lt1"/>
                </a:solidFill>
              </a:rPr>
              <a:t>Some tracking bias observed</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Temperature does not track</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Timescale of original validation too long</a:t>
            </a:r>
            <a:endParaRPr>
              <a:solidFill>
                <a:schemeClr val="lt1"/>
              </a:solidFill>
            </a:endParaRPr>
          </a:p>
          <a:p>
            <a:pPr indent="0" lvl="0" marL="914400" rtl="0" algn="l">
              <a:spcBef>
                <a:spcPts val="1200"/>
              </a:spcBef>
              <a:spcAft>
                <a:spcPts val="0"/>
              </a:spcAft>
              <a:buNone/>
            </a:pPr>
            <a:r>
              <a:t/>
            </a:r>
            <a:endParaRPr>
              <a:solidFill>
                <a:schemeClr val="lt1"/>
              </a:solidFill>
            </a:endParaRPr>
          </a:p>
          <a:p>
            <a:pPr indent="-304800" lvl="1" marL="914400" rtl="0" algn="l">
              <a:spcBef>
                <a:spcPts val="1200"/>
              </a:spcBef>
              <a:spcAft>
                <a:spcPts val="0"/>
              </a:spcAft>
              <a:buClr>
                <a:schemeClr val="lt1"/>
              </a:buClr>
              <a:buSzPts val="1200"/>
              <a:buChar char="○"/>
            </a:pPr>
            <a:r>
              <a:rPr lang="en">
                <a:solidFill>
                  <a:schemeClr val="lt1"/>
                </a:solidFill>
              </a:rPr>
              <a:t>   </a:t>
            </a:r>
            <a:endParaRPr>
              <a:solidFill>
                <a:schemeClr val="lt1"/>
              </a:solidFill>
            </a:endParaRPr>
          </a:p>
          <a:p>
            <a:pPr indent="0" lvl="0" marL="0" rtl="0" algn="l">
              <a:spcBef>
                <a:spcPts val="1200"/>
              </a:spcBef>
              <a:spcAft>
                <a:spcPts val="0"/>
              </a:spcAft>
              <a:buNone/>
            </a:pPr>
            <a:r>
              <a:t/>
            </a:r>
            <a:endParaRPr>
              <a:solidFill>
                <a:schemeClr val="lt1"/>
              </a:solidFill>
            </a:endParaRPr>
          </a:p>
          <a:p>
            <a:pPr indent="-304800" lvl="1" marL="914400" rtl="0" algn="l">
              <a:spcBef>
                <a:spcPts val="1200"/>
              </a:spcBef>
              <a:spcAft>
                <a:spcPts val="0"/>
              </a:spcAft>
              <a:buClr>
                <a:schemeClr val="lt1"/>
              </a:buClr>
              <a:buSzPts val="1200"/>
              <a:buChar char="○"/>
            </a:pPr>
            <a:r>
              <a:rPr lang="en">
                <a:solidFill>
                  <a:schemeClr val="lt1"/>
                </a:solidFill>
              </a:rPr>
              <a:t>Thermal model fit motion dynamics well (“T”) but not observations (“V”)</a:t>
            </a:r>
            <a:endParaRPr>
              <a:solidFill>
                <a:schemeClr val="lt1"/>
              </a:solidFill>
            </a:endParaRPr>
          </a:p>
        </p:txBody>
      </p:sp>
      <p:sp>
        <p:nvSpPr>
          <p:cNvPr id="685" name="Google Shape;685;p61"/>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686" name="Google Shape;686;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Hardware validation</a:t>
            </a:r>
            <a:endParaRPr/>
          </a:p>
        </p:txBody>
      </p:sp>
      <p:cxnSp>
        <p:nvCxnSpPr>
          <p:cNvPr id="687" name="Google Shape;687;p61"/>
          <p:cNvCxnSpPr/>
          <p:nvPr/>
        </p:nvCxnSpPr>
        <p:spPr>
          <a:xfrm>
            <a:off x="6792975" y="620775"/>
            <a:ext cx="132900" cy="904500"/>
          </a:xfrm>
          <a:prstGeom prst="straightConnector1">
            <a:avLst/>
          </a:prstGeom>
          <a:noFill/>
          <a:ln cap="flat" cmpd="sng" w="19050">
            <a:solidFill>
              <a:srgbClr val="CC0000"/>
            </a:solidFill>
            <a:prstDash val="solid"/>
            <a:round/>
            <a:headEnd len="med" w="med" type="none"/>
            <a:tailEnd len="med" w="med" type="triangle"/>
          </a:ln>
        </p:spPr>
      </p:cxnSp>
      <p:sp>
        <p:nvSpPr>
          <p:cNvPr id="688" name="Google Shape;688;p61"/>
          <p:cNvSpPr txBox="1"/>
          <p:nvPr/>
        </p:nvSpPr>
        <p:spPr>
          <a:xfrm>
            <a:off x="6188625" y="337000"/>
            <a:ext cx="117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CC0000"/>
                </a:solidFill>
                <a:latin typeface="Lora Medium"/>
                <a:ea typeface="Lora Medium"/>
                <a:cs typeface="Lora Medium"/>
                <a:sym typeface="Lora Medium"/>
              </a:rPr>
              <a:t>“Soft” startup</a:t>
            </a:r>
            <a:endParaRPr sz="1100">
              <a:solidFill>
                <a:srgbClr val="CC0000"/>
              </a:solidFill>
              <a:latin typeface="Lora Medium"/>
              <a:ea typeface="Lora Medium"/>
              <a:cs typeface="Lora Medium"/>
              <a:sym typeface="Lora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118" name="Google Shape;118;p17"/>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119" name="Google Shape;119;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Soft systems are hard to model</a:t>
            </a:r>
            <a:endParaRPr/>
          </a:p>
          <a:p>
            <a:pPr indent="-304165" lvl="0" marL="457200" rtl="0" algn="l">
              <a:spcBef>
                <a:spcPts val="1200"/>
              </a:spcBef>
              <a:spcAft>
                <a:spcPts val="0"/>
              </a:spcAft>
              <a:buSzPct val="100000"/>
              <a:buChar char="●"/>
            </a:pPr>
            <a:r>
              <a:rPr lang="en"/>
              <a:t>Kinematics hard - “Infinite” DoF</a:t>
            </a:r>
            <a:endParaRPr/>
          </a:p>
          <a:p>
            <a:pPr indent="-304165" lvl="0" marL="457200" rtl="0" algn="l">
              <a:spcBef>
                <a:spcPts val="0"/>
              </a:spcBef>
              <a:spcAft>
                <a:spcPts val="0"/>
              </a:spcAft>
              <a:buSzPct val="100000"/>
              <a:buChar char="●"/>
            </a:pPr>
            <a:r>
              <a:rPr lang="en"/>
              <a:t>Dynamics hard - Continuum deformation and rate-dependent mechanics</a:t>
            </a:r>
            <a:endParaRPr/>
          </a:p>
          <a:p>
            <a:pPr indent="0" lvl="0" marL="0" rtl="0" algn="l">
              <a:spcBef>
                <a:spcPts val="1200"/>
              </a:spcBef>
              <a:spcAft>
                <a:spcPts val="0"/>
              </a:spcAft>
              <a:buNone/>
            </a:pPr>
            <a:r>
              <a:rPr lang="en">
                <a:solidFill>
                  <a:schemeClr val="lt1"/>
                </a:solidFill>
              </a:rPr>
              <a:t>Thermal actuation of shape memory alloy (SMA) is hard to model</a:t>
            </a:r>
            <a:endParaRPr>
              <a:solidFill>
                <a:schemeClr val="lt1"/>
              </a:solidFill>
            </a:endParaRPr>
          </a:p>
          <a:p>
            <a:pPr indent="-304165" lvl="0" marL="457200" rtl="0" algn="l">
              <a:spcBef>
                <a:spcPts val="1200"/>
              </a:spcBef>
              <a:spcAft>
                <a:spcPts val="0"/>
              </a:spcAft>
              <a:buClr>
                <a:schemeClr val="lt1"/>
              </a:buClr>
              <a:buSzPct val="100000"/>
              <a:buChar char="●"/>
            </a:pPr>
            <a:r>
              <a:rPr lang="en">
                <a:solidFill>
                  <a:schemeClr val="lt1"/>
                </a:solidFill>
              </a:rPr>
              <a:t>Difficult/impossible to measure metallurgical state</a:t>
            </a:r>
            <a:endParaRPr>
              <a:solidFill>
                <a:schemeClr val="lt1"/>
              </a:solidFill>
            </a:endParaRPr>
          </a:p>
          <a:p>
            <a:pPr indent="-304165" lvl="0" marL="457200" rtl="0" algn="l">
              <a:spcBef>
                <a:spcPts val="0"/>
              </a:spcBef>
              <a:spcAft>
                <a:spcPts val="0"/>
              </a:spcAft>
              <a:buClr>
                <a:schemeClr val="lt1"/>
              </a:buClr>
              <a:buSzPct val="100000"/>
              <a:buChar char="●"/>
            </a:pPr>
            <a:r>
              <a:rPr lang="en">
                <a:solidFill>
                  <a:schemeClr val="lt1"/>
                </a:solidFill>
              </a:rPr>
              <a:t>Difficult to deal with hysteresis</a:t>
            </a:r>
            <a:endParaRPr>
              <a:solidFill>
                <a:schemeClr val="lt1"/>
              </a:solidFill>
            </a:endParaRPr>
          </a:p>
          <a:p>
            <a:pPr indent="0" lvl="0" marL="0" rtl="0" algn="l">
              <a:spcBef>
                <a:spcPts val="1200"/>
              </a:spcBef>
              <a:spcAft>
                <a:spcPts val="0"/>
              </a:spcAft>
              <a:buNone/>
            </a:pPr>
            <a:r>
              <a:rPr lang="en">
                <a:solidFill>
                  <a:schemeClr val="lt1"/>
                </a:solidFill>
              </a:rPr>
              <a:t>Open-loop control not well-explored</a:t>
            </a:r>
            <a:endParaRPr>
              <a:solidFill>
                <a:schemeClr val="lt1"/>
              </a:solidFill>
            </a:endParaRPr>
          </a:p>
          <a:p>
            <a:pPr indent="-304165" lvl="0" marL="457200" rtl="0" algn="l">
              <a:spcBef>
                <a:spcPts val="1200"/>
              </a:spcBef>
              <a:spcAft>
                <a:spcPts val="0"/>
              </a:spcAft>
              <a:buClr>
                <a:schemeClr val="lt1"/>
              </a:buClr>
              <a:buSzPct val="100000"/>
              <a:buChar char="●"/>
            </a:pPr>
            <a:r>
              <a:rPr lang="en">
                <a:solidFill>
                  <a:schemeClr val="lt1"/>
                </a:solidFill>
              </a:rPr>
              <a:t>Since modeling is difficult, mostly just use some form of sensing and control</a:t>
            </a:r>
            <a:endParaRPr>
              <a:solidFill>
                <a:schemeClr val="lt1"/>
              </a:solidFill>
            </a:endParaRPr>
          </a:p>
          <a:p>
            <a:pPr indent="-304165" lvl="0" marL="457200" rtl="0" algn="l">
              <a:spcBef>
                <a:spcPts val="0"/>
              </a:spcBef>
              <a:spcAft>
                <a:spcPts val="0"/>
              </a:spcAft>
              <a:buClr>
                <a:schemeClr val="lt1"/>
              </a:buClr>
              <a:buSzPct val="100000"/>
              <a:buChar char="●"/>
            </a:pPr>
            <a:r>
              <a:rPr lang="en">
                <a:solidFill>
                  <a:schemeClr val="lt1"/>
                </a:solidFill>
              </a:rPr>
              <a:t>Not as good for untethered applications or planning</a:t>
            </a:r>
            <a:endParaRPr>
              <a:solidFill>
                <a:schemeClr val="lt1"/>
              </a:solidFill>
            </a:endParaRPr>
          </a:p>
        </p:txBody>
      </p:sp>
      <p:sp>
        <p:nvSpPr>
          <p:cNvPr id="120" name="Google Shape;120;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p62"/>
          <p:cNvPicPr preferRelativeResize="0"/>
          <p:nvPr/>
        </p:nvPicPr>
        <p:blipFill>
          <a:blip r:embed="rId3">
            <a:alphaModFix/>
          </a:blip>
          <a:stretch>
            <a:fillRect/>
          </a:stretch>
        </p:blipFill>
        <p:spPr>
          <a:xfrm>
            <a:off x="4799800" y="894650"/>
            <a:ext cx="3904600" cy="3775076"/>
          </a:xfrm>
          <a:prstGeom prst="rect">
            <a:avLst/>
          </a:prstGeom>
          <a:noFill/>
          <a:ln>
            <a:noFill/>
          </a:ln>
        </p:spPr>
      </p:pic>
      <p:sp>
        <p:nvSpPr>
          <p:cNvPr id="694" name="Google Shape;694;p6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Hardware tracking good, but improvement is needed</a:t>
            </a:r>
            <a:endParaRPr/>
          </a:p>
          <a:p>
            <a:pPr indent="-317500" lvl="0" marL="457200" rtl="0" algn="l">
              <a:spcBef>
                <a:spcPts val="0"/>
              </a:spcBef>
              <a:spcAft>
                <a:spcPts val="0"/>
              </a:spcAft>
              <a:buClr>
                <a:srgbClr val="CC0000"/>
              </a:buClr>
              <a:buSzPts val="1400"/>
              <a:buChar char="●"/>
            </a:pPr>
            <a:r>
              <a:rPr lang="en">
                <a:solidFill>
                  <a:srgbClr val="CC0000"/>
                </a:solidFill>
              </a:rPr>
              <a:t>“Soft” startups difficult</a:t>
            </a:r>
            <a:endParaRPr>
              <a:solidFill>
                <a:srgbClr val="CC0000"/>
              </a:solidFill>
            </a:endParaRPr>
          </a:p>
          <a:p>
            <a:pPr indent="-317500" lvl="0" marL="457200" rtl="0" algn="l">
              <a:spcBef>
                <a:spcPts val="0"/>
              </a:spcBef>
              <a:spcAft>
                <a:spcPts val="0"/>
              </a:spcAft>
              <a:buClr>
                <a:srgbClr val="FF00FF"/>
              </a:buClr>
              <a:buSzPts val="1400"/>
              <a:buChar char="●"/>
            </a:pPr>
            <a:r>
              <a:rPr lang="en">
                <a:solidFill>
                  <a:srgbClr val="FF00FF"/>
                </a:solidFill>
              </a:rPr>
              <a:t>Some tracking bias observed</a:t>
            </a:r>
            <a:endParaRPr>
              <a:solidFill>
                <a:srgbClr val="FF00FF"/>
              </a:solidFill>
            </a:endParaRPr>
          </a:p>
          <a:p>
            <a:pPr indent="-317500" lvl="0" marL="457200" rtl="0" algn="l">
              <a:spcBef>
                <a:spcPts val="0"/>
              </a:spcBef>
              <a:spcAft>
                <a:spcPts val="0"/>
              </a:spcAft>
              <a:buClr>
                <a:schemeClr val="lt1"/>
              </a:buClr>
              <a:buSzPts val="1400"/>
              <a:buChar char="●"/>
            </a:pPr>
            <a:r>
              <a:rPr lang="en">
                <a:solidFill>
                  <a:schemeClr val="lt1"/>
                </a:solidFill>
              </a:rPr>
              <a:t>Temperature does not track</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Timescale of original validation too long</a:t>
            </a:r>
            <a:endParaRPr>
              <a:solidFill>
                <a:schemeClr val="lt1"/>
              </a:solidFill>
            </a:endParaRPr>
          </a:p>
          <a:p>
            <a:pPr indent="0" lvl="0" marL="914400" rtl="0" algn="l">
              <a:spcBef>
                <a:spcPts val="1200"/>
              </a:spcBef>
              <a:spcAft>
                <a:spcPts val="0"/>
              </a:spcAft>
              <a:buNone/>
            </a:pPr>
            <a:r>
              <a:t/>
            </a:r>
            <a:endParaRPr>
              <a:solidFill>
                <a:schemeClr val="lt1"/>
              </a:solidFill>
            </a:endParaRPr>
          </a:p>
          <a:p>
            <a:pPr indent="-304800" lvl="1" marL="914400" rtl="0" algn="l">
              <a:spcBef>
                <a:spcPts val="1200"/>
              </a:spcBef>
              <a:spcAft>
                <a:spcPts val="0"/>
              </a:spcAft>
              <a:buClr>
                <a:schemeClr val="lt1"/>
              </a:buClr>
              <a:buSzPts val="1200"/>
              <a:buChar char="○"/>
            </a:pPr>
            <a:r>
              <a:rPr lang="en">
                <a:solidFill>
                  <a:schemeClr val="lt1"/>
                </a:solidFill>
              </a:rPr>
              <a:t>   </a:t>
            </a:r>
            <a:endParaRPr>
              <a:solidFill>
                <a:schemeClr val="lt1"/>
              </a:solidFill>
            </a:endParaRPr>
          </a:p>
          <a:p>
            <a:pPr indent="0" lvl="0" marL="0" rtl="0" algn="l">
              <a:spcBef>
                <a:spcPts val="1200"/>
              </a:spcBef>
              <a:spcAft>
                <a:spcPts val="0"/>
              </a:spcAft>
              <a:buNone/>
            </a:pPr>
            <a:r>
              <a:t/>
            </a:r>
            <a:endParaRPr>
              <a:solidFill>
                <a:schemeClr val="lt1"/>
              </a:solidFill>
            </a:endParaRPr>
          </a:p>
          <a:p>
            <a:pPr indent="-304800" lvl="1" marL="914400" rtl="0" algn="l">
              <a:spcBef>
                <a:spcPts val="1200"/>
              </a:spcBef>
              <a:spcAft>
                <a:spcPts val="0"/>
              </a:spcAft>
              <a:buClr>
                <a:schemeClr val="lt1"/>
              </a:buClr>
              <a:buSzPts val="1200"/>
              <a:buChar char="○"/>
            </a:pPr>
            <a:r>
              <a:rPr lang="en">
                <a:solidFill>
                  <a:schemeClr val="lt1"/>
                </a:solidFill>
              </a:rPr>
              <a:t>Thermal model fit motion dynamics well (“T”) but not observations (“V”)</a:t>
            </a:r>
            <a:endParaRPr>
              <a:solidFill>
                <a:schemeClr val="lt1"/>
              </a:solidFill>
            </a:endParaRPr>
          </a:p>
        </p:txBody>
      </p:sp>
      <p:sp>
        <p:nvSpPr>
          <p:cNvPr id="695" name="Google Shape;695;p62"/>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696" name="Google Shape;696;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Hardware validation</a:t>
            </a:r>
            <a:endParaRPr/>
          </a:p>
        </p:txBody>
      </p:sp>
      <p:cxnSp>
        <p:nvCxnSpPr>
          <p:cNvPr id="697" name="Google Shape;697;p62"/>
          <p:cNvCxnSpPr/>
          <p:nvPr/>
        </p:nvCxnSpPr>
        <p:spPr>
          <a:xfrm flipH="1">
            <a:off x="7697475" y="620775"/>
            <a:ext cx="238500" cy="1090800"/>
          </a:xfrm>
          <a:prstGeom prst="straightConnector1">
            <a:avLst/>
          </a:prstGeom>
          <a:noFill/>
          <a:ln cap="flat" cmpd="sng" w="19050">
            <a:solidFill>
              <a:srgbClr val="FF00FF"/>
            </a:solidFill>
            <a:prstDash val="solid"/>
            <a:round/>
            <a:headEnd len="med" w="med" type="none"/>
            <a:tailEnd len="med" w="med" type="triangle"/>
          </a:ln>
        </p:spPr>
      </p:cxnSp>
      <p:sp>
        <p:nvSpPr>
          <p:cNvPr id="698" name="Google Shape;698;p62"/>
          <p:cNvSpPr txBox="1"/>
          <p:nvPr/>
        </p:nvSpPr>
        <p:spPr>
          <a:xfrm>
            <a:off x="7331625" y="337000"/>
            <a:ext cx="117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00FF"/>
                </a:solidFill>
                <a:latin typeface="Lora Medium"/>
                <a:ea typeface="Lora Medium"/>
                <a:cs typeface="Lora Medium"/>
                <a:sym typeface="Lora Medium"/>
              </a:rPr>
              <a:t>Tracking bias</a:t>
            </a:r>
            <a:endParaRPr sz="1100">
              <a:solidFill>
                <a:srgbClr val="FF00FF"/>
              </a:solidFill>
              <a:latin typeface="Lora Medium"/>
              <a:ea typeface="Lora Medium"/>
              <a:cs typeface="Lora Medium"/>
              <a:sym typeface="Lora Medium"/>
            </a:endParaRPr>
          </a:p>
        </p:txBody>
      </p:sp>
      <p:cxnSp>
        <p:nvCxnSpPr>
          <p:cNvPr id="699" name="Google Shape;699;p62"/>
          <p:cNvCxnSpPr/>
          <p:nvPr/>
        </p:nvCxnSpPr>
        <p:spPr>
          <a:xfrm>
            <a:off x="6792975" y="620775"/>
            <a:ext cx="132900" cy="904500"/>
          </a:xfrm>
          <a:prstGeom prst="straightConnector1">
            <a:avLst/>
          </a:prstGeom>
          <a:noFill/>
          <a:ln cap="flat" cmpd="sng" w="19050">
            <a:solidFill>
              <a:srgbClr val="CC0000"/>
            </a:solidFill>
            <a:prstDash val="solid"/>
            <a:round/>
            <a:headEnd len="med" w="med" type="none"/>
            <a:tailEnd len="med" w="med" type="triangle"/>
          </a:ln>
        </p:spPr>
      </p:cxnSp>
      <p:sp>
        <p:nvSpPr>
          <p:cNvPr id="700" name="Google Shape;700;p62"/>
          <p:cNvSpPr txBox="1"/>
          <p:nvPr/>
        </p:nvSpPr>
        <p:spPr>
          <a:xfrm>
            <a:off x="6188625" y="337000"/>
            <a:ext cx="117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CC0000"/>
                </a:solidFill>
                <a:latin typeface="Lora Medium"/>
                <a:ea typeface="Lora Medium"/>
                <a:cs typeface="Lora Medium"/>
                <a:sym typeface="Lora Medium"/>
              </a:rPr>
              <a:t>“Soft” startup</a:t>
            </a:r>
            <a:endParaRPr sz="1100">
              <a:solidFill>
                <a:srgbClr val="CC0000"/>
              </a:solidFill>
              <a:latin typeface="Lora Medium"/>
              <a:ea typeface="Lora Medium"/>
              <a:cs typeface="Lora Medium"/>
              <a:sym typeface="Lora Medium"/>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pic>
        <p:nvPicPr>
          <p:cNvPr id="705" name="Google Shape;705;p63"/>
          <p:cNvPicPr preferRelativeResize="0"/>
          <p:nvPr/>
        </p:nvPicPr>
        <p:blipFill>
          <a:blip r:embed="rId3">
            <a:alphaModFix/>
          </a:blip>
          <a:stretch>
            <a:fillRect/>
          </a:stretch>
        </p:blipFill>
        <p:spPr>
          <a:xfrm>
            <a:off x="4799800" y="894650"/>
            <a:ext cx="3904600" cy="3775076"/>
          </a:xfrm>
          <a:prstGeom prst="rect">
            <a:avLst/>
          </a:prstGeom>
          <a:noFill/>
          <a:ln>
            <a:noFill/>
          </a:ln>
        </p:spPr>
      </p:pic>
      <p:sp>
        <p:nvSpPr>
          <p:cNvPr id="706" name="Google Shape;706;p6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Hardware tracking good, but improvement is needed</a:t>
            </a:r>
            <a:endParaRPr/>
          </a:p>
          <a:p>
            <a:pPr indent="-317500" lvl="0" marL="457200" rtl="0" algn="l">
              <a:spcBef>
                <a:spcPts val="0"/>
              </a:spcBef>
              <a:spcAft>
                <a:spcPts val="0"/>
              </a:spcAft>
              <a:buClr>
                <a:srgbClr val="CC0000"/>
              </a:buClr>
              <a:buSzPts val="1400"/>
              <a:buChar char="●"/>
            </a:pPr>
            <a:r>
              <a:rPr lang="en">
                <a:solidFill>
                  <a:srgbClr val="CC0000"/>
                </a:solidFill>
              </a:rPr>
              <a:t>“Soft” startups difficult</a:t>
            </a:r>
            <a:endParaRPr>
              <a:solidFill>
                <a:srgbClr val="CC0000"/>
              </a:solidFill>
            </a:endParaRPr>
          </a:p>
          <a:p>
            <a:pPr indent="-317500" lvl="0" marL="457200" rtl="0" algn="l">
              <a:spcBef>
                <a:spcPts val="0"/>
              </a:spcBef>
              <a:spcAft>
                <a:spcPts val="0"/>
              </a:spcAft>
              <a:buClr>
                <a:srgbClr val="FF00FF"/>
              </a:buClr>
              <a:buSzPts val="1400"/>
              <a:buChar char="●"/>
            </a:pPr>
            <a:r>
              <a:rPr lang="en">
                <a:solidFill>
                  <a:srgbClr val="FF00FF"/>
                </a:solidFill>
              </a:rPr>
              <a:t>Some tracking bias observed</a:t>
            </a:r>
            <a:endParaRPr>
              <a:solidFill>
                <a:srgbClr val="FF00FF"/>
              </a:solidFill>
            </a:endParaRPr>
          </a:p>
          <a:p>
            <a:pPr indent="-317500" lvl="0" marL="457200" rtl="0" algn="l">
              <a:spcBef>
                <a:spcPts val="0"/>
              </a:spcBef>
              <a:spcAft>
                <a:spcPts val="0"/>
              </a:spcAft>
              <a:buClr>
                <a:srgbClr val="BF9000"/>
              </a:buClr>
              <a:buSzPts val="1400"/>
              <a:buChar char="●"/>
            </a:pPr>
            <a:r>
              <a:rPr lang="en">
                <a:solidFill>
                  <a:srgbClr val="BF9000"/>
                </a:solidFill>
              </a:rPr>
              <a:t>Temperature does not track well</a:t>
            </a:r>
            <a:endParaRPr>
              <a:solidFill>
                <a:srgbClr val="BF9000"/>
              </a:solidFill>
            </a:endParaRPr>
          </a:p>
          <a:p>
            <a:pPr indent="-304800" lvl="1" marL="914400" rtl="0" algn="l">
              <a:spcBef>
                <a:spcPts val="0"/>
              </a:spcBef>
              <a:spcAft>
                <a:spcPts val="0"/>
              </a:spcAft>
              <a:buClr>
                <a:schemeClr val="lt1"/>
              </a:buClr>
              <a:buSzPts val="1200"/>
              <a:buChar char="○"/>
            </a:pPr>
            <a:r>
              <a:rPr lang="en">
                <a:solidFill>
                  <a:schemeClr val="lt1"/>
                </a:solidFill>
              </a:rPr>
              <a:t>Timescale of original validation too long</a:t>
            </a:r>
            <a:endParaRPr>
              <a:solidFill>
                <a:schemeClr val="lt1"/>
              </a:solidFill>
            </a:endParaRPr>
          </a:p>
          <a:p>
            <a:pPr indent="0" lvl="0" marL="914400" rtl="0" algn="l">
              <a:spcBef>
                <a:spcPts val="1200"/>
              </a:spcBef>
              <a:spcAft>
                <a:spcPts val="0"/>
              </a:spcAft>
              <a:buNone/>
            </a:pPr>
            <a:r>
              <a:t/>
            </a:r>
            <a:endParaRPr>
              <a:solidFill>
                <a:schemeClr val="lt1"/>
              </a:solidFill>
            </a:endParaRPr>
          </a:p>
          <a:p>
            <a:pPr indent="-304800" lvl="1" marL="914400" rtl="0" algn="l">
              <a:spcBef>
                <a:spcPts val="1200"/>
              </a:spcBef>
              <a:spcAft>
                <a:spcPts val="0"/>
              </a:spcAft>
              <a:buClr>
                <a:schemeClr val="lt1"/>
              </a:buClr>
              <a:buSzPts val="1200"/>
              <a:buChar char="○"/>
            </a:pPr>
            <a:r>
              <a:rPr lang="en">
                <a:solidFill>
                  <a:schemeClr val="lt1"/>
                </a:solidFill>
              </a:rPr>
              <a:t>   </a:t>
            </a:r>
            <a:endParaRPr>
              <a:solidFill>
                <a:schemeClr val="lt1"/>
              </a:solidFill>
            </a:endParaRPr>
          </a:p>
          <a:p>
            <a:pPr indent="0" lvl="0" marL="0" rtl="0" algn="l">
              <a:spcBef>
                <a:spcPts val="1200"/>
              </a:spcBef>
              <a:spcAft>
                <a:spcPts val="0"/>
              </a:spcAft>
              <a:buNone/>
            </a:pPr>
            <a:r>
              <a:t/>
            </a:r>
            <a:endParaRPr>
              <a:solidFill>
                <a:schemeClr val="lt1"/>
              </a:solidFill>
            </a:endParaRPr>
          </a:p>
          <a:p>
            <a:pPr indent="-304800" lvl="1" marL="914400" rtl="0" algn="l">
              <a:spcBef>
                <a:spcPts val="1200"/>
              </a:spcBef>
              <a:spcAft>
                <a:spcPts val="0"/>
              </a:spcAft>
              <a:buClr>
                <a:schemeClr val="lt1"/>
              </a:buClr>
              <a:buSzPts val="1200"/>
              <a:buChar char="○"/>
            </a:pPr>
            <a:r>
              <a:rPr lang="en">
                <a:solidFill>
                  <a:schemeClr val="lt1"/>
                </a:solidFill>
              </a:rPr>
              <a:t>Thermal model fit motion dynamics well (“T”) but not observations (“V”)</a:t>
            </a:r>
            <a:endParaRPr>
              <a:solidFill>
                <a:schemeClr val="lt1"/>
              </a:solidFill>
            </a:endParaRPr>
          </a:p>
        </p:txBody>
      </p:sp>
      <p:sp>
        <p:nvSpPr>
          <p:cNvPr id="707" name="Google Shape;707;p63"/>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708" name="Google Shape;708;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Hardware validation</a:t>
            </a:r>
            <a:endParaRPr/>
          </a:p>
        </p:txBody>
      </p:sp>
      <p:cxnSp>
        <p:nvCxnSpPr>
          <p:cNvPr id="709" name="Google Shape;709;p63"/>
          <p:cNvCxnSpPr/>
          <p:nvPr/>
        </p:nvCxnSpPr>
        <p:spPr>
          <a:xfrm flipH="1">
            <a:off x="7697475" y="620775"/>
            <a:ext cx="238500" cy="1090800"/>
          </a:xfrm>
          <a:prstGeom prst="straightConnector1">
            <a:avLst/>
          </a:prstGeom>
          <a:noFill/>
          <a:ln cap="flat" cmpd="sng" w="19050">
            <a:solidFill>
              <a:srgbClr val="FF00FF"/>
            </a:solidFill>
            <a:prstDash val="solid"/>
            <a:round/>
            <a:headEnd len="med" w="med" type="none"/>
            <a:tailEnd len="med" w="med" type="triangle"/>
          </a:ln>
        </p:spPr>
      </p:cxnSp>
      <p:sp>
        <p:nvSpPr>
          <p:cNvPr id="710" name="Google Shape;710;p63"/>
          <p:cNvSpPr txBox="1"/>
          <p:nvPr/>
        </p:nvSpPr>
        <p:spPr>
          <a:xfrm>
            <a:off x="7331625" y="337000"/>
            <a:ext cx="117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00FF"/>
                </a:solidFill>
                <a:latin typeface="Lora Medium"/>
                <a:ea typeface="Lora Medium"/>
                <a:cs typeface="Lora Medium"/>
                <a:sym typeface="Lora Medium"/>
              </a:rPr>
              <a:t>Tracking bias</a:t>
            </a:r>
            <a:endParaRPr sz="1100">
              <a:solidFill>
                <a:srgbClr val="FF00FF"/>
              </a:solidFill>
              <a:latin typeface="Lora Medium"/>
              <a:ea typeface="Lora Medium"/>
              <a:cs typeface="Lora Medium"/>
              <a:sym typeface="Lora Medium"/>
            </a:endParaRPr>
          </a:p>
        </p:txBody>
      </p:sp>
      <p:cxnSp>
        <p:nvCxnSpPr>
          <p:cNvPr id="711" name="Google Shape;711;p63"/>
          <p:cNvCxnSpPr/>
          <p:nvPr/>
        </p:nvCxnSpPr>
        <p:spPr>
          <a:xfrm>
            <a:off x="6792975" y="620775"/>
            <a:ext cx="132900" cy="904500"/>
          </a:xfrm>
          <a:prstGeom prst="straightConnector1">
            <a:avLst/>
          </a:prstGeom>
          <a:noFill/>
          <a:ln cap="flat" cmpd="sng" w="19050">
            <a:solidFill>
              <a:srgbClr val="CC0000"/>
            </a:solidFill>
            <a:prstDash val="solid"/>
            <a:round/>
            <a:headEnd len="med" w="med" type="none"/>
            <a:tailEnd len="med" w="med" type="triangle"/>
          </a:ln>
        </p:spPr>
      </p:cxnSp>
      <p:sp>
        <p:nvSpPr>
          <p:cNvPr id="712" name="Google Shape;712;p63"/>
          <p:cNvSpPr txBox="1"/>
          <p:nvPr/>
        </p:nvSpPr>
        <p:spPr>
          <a:xfrm>
            <a:off x="6188625" y="337000"/>
            <a:ext cx="117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CC0000"/>
                </a:solidFill>
                <a:latin typeface="Lora Medium"/>
                <a:ea typeface="Lora Medium"/>
                <a:cs typeface="Lora Medium"/>
                <a:sym typeface="Lora Medium"/>
              </a:rPr>
              <a:t>“Soft” startup</a:t>
            </a:r>
            <a:endParaRPr sz="1100">
              <a:solidFill>
                <a:srgbClr val="CC0000"/>
              </a:solidFill>
              <a:latin typeface="Lora Medium"/>
              <a:ea typeface="Lora Medium"/>
              <a:cs typeface="Lora Medium"/>
              <a:sym typeface="Lora Medium"/>
            </a:endParaRPr>
          </a:p>
        </p:txBody>
      </p:sp>
      <p:cxnSp>
        <p:nvCxnSpPr>
          <p:cNvPr id="713" name="Google Shape;713;p63"/>
          <p:cNvCxnSpPr/>
          <p:nvPr/>
        </p:nvCxnSpPr>
        <p:spPr>
          <a:xfrm>
            <a:off x="3698000" y="2341175"/>
            <a:ext cx="2094600" cy="267000"/>
          </a:xfrm>
          <a:prstGeom prst="straightConnector1">
            <a:avLst/>
          </a:prstGeom>
          <a:noFill/>
          <a:ln cap="flat" cmpd="sng" w="19050">
            <a:solidFill>
              <a:srgbClr val="BF9000"/>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p64"/>
          <p:cNvPicPr preferRelativeResize="0"/>
          <p:nvPr/>
        </p:nvPicPr>
        <p:blipFill>
          <a:blip r:embed="rId3">
            <a:alphaModFix/>
          </a:blip>
          <a:stretch>
            <a:fillRect/>
          </a:stretch>
        </p:blipFill>
        <p:spPr>
          <a:xfrm>
            <a:off x="4799800" y="894650"/>
            <a:ext cx="3904600" cy="3775076"/>
          </a:xfrm>
          <a:prstGeom prst="rect">
            <a:avLst/>
          </a:prstGeom>
          <a:noFill/>
          <a:ln>
            <a:noFill/>
          </a:ln>
        </p:spPr>
      </p:pic>
      <p:sp>
        <p:nvSpPr>
          <p:cNvPr id="719" name="Google Shape;719;p6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Hardware tracking good, but improvement is needed</a:t>
            </a:r>
            <a:endParaRPr/>
          </a:p>
          <a:p>
            <a:pPr indent="-317500" lvl="0" marL="457200" rtl="0" algn="l">
              <a:spcBef>
                <a:spcPts val="0"/>
              </a:spcBef>
              <a:spcAft>
                <a:spcPts val="0"/>
              </a:spcAft>
              <a:buClr>
                <a:srgbClr val="CC0000"/>
              </a:buClr>
              <a:buSzPts val="1400"/>
              <a:buChar char="●"/>
            </a:pPr>
            <a:r>
              <a:rPr lang="en">
                <a:solidFill>
                  <a:srgbClr val="CC0000"/>
                </a:solidFill>
              </a:rPr>
              <a:t>“Soft” startups difficult</a:t>
            </a:r>
            <a:endParaRPr>
              <a:solidFill>
                <a:srgbClr val="CC0000"/>
              </a:solidFill>
            </a:endParaRPr>
          </a:p>
          <a:p>
            <a:pPr indent="-317500" lvl="0" marL="457200" rtl="0" algn="l">
              <a:spcBef>
                <a:spcPts val="0"/>
              </a:spcBef>
              <a:spcAft>
                <a:spcPts val="0"/>
              </a:spcAft>
              <a:buClr>
                <a:srgbClr val="FF00FF"/>
              </a:buClr>
              <a:buSzPts val="1400"/>
              <a:buChar char="●"/>
            </a:pPr>
            <a:r>
              <a:rPr lang="en">
                <a:solidFill>
                  <a:srgbClr val="FF00FF"/>
                </a:solidFill>
              </a:rPr>
              <a:t>Some tracking bias observed</a:t>
            </a:r>
            <a:endParaRPr>
              <a:solidFill>
                <a:srgbClr val="FF00FF"/>
              </a:solidFill>
            </a:endParaRPr>
          </a:p>
          <a:p>
            <a:pPr indent="-317500" lvl="0" marL="457200" rtl="0" algn="l">
              <a:spcBef>
                <a:spcPts val="0"/>
              </a:spcBef>
              <a:spcAft>
                <a:spcPts val="0"/>
              </a:spcAft>
              <a:buClr>
                <a:srgbClr val="BF9000"/>
              </a:buClr>
              <a:buSzPts val="1400"/>
              <a:buChar char="●"/>
            </a:pPr>
            <a:r>
              <a:rPr lang="en">
                <a:solidFill>
                  <a:srgbClr val="BF9000"/>
                </a:solidFill>
              </a:rPr>
              <a:t>Temperature does not track well</a:t>
            </a:r>
            <a:endParaRPr/>
          </a:p>
          <a:p>
            <a:pPr indent="-304800" lvl="1" marL="914400" rtl="0" algn="l">
              <a:spcBef>
                <a:spcPts val="0"/>
              </a:spcBef>
              <a:spcAft>
                <a:spcPts val="0"/>
              </a:spcAft>
              <a:buSzPts val="1200"/>
              <a:buChar char="○"/>
            </a:pPr>
            <a:r>
              <a:rPr lang="en"/>
              <a:t>Timescale of original validation too long</a:t>
            </a:r>
            <a:endParaRPr/>
          </a:p>
          <a:p>
            <a:pPr indent="0" lvl="0" marL="914400" rtl="0" algn="l">
              <a:spcBef>
                <a:spcPts val="1200"/>
              </a:spcBef>
              <a:spcAft>
                <a:spcPts val="0"/>
              </a:spcAft>
              <a:buNone/>
            </a:pPr>
            <a:r>
              <a:t/>
            </a:r>
            <a:endParaRPr/>
          </a:p>
          <a:p>
            <a:pPr indent="-304800" lvl="1" marL="914400" rtl="0" algn="l">
              <a:spcBef>
                <a:spcPts val="1200"/>
              </a:spcBef>
              <a:spcAft>
                <a:spcPts val="0"/>
              </a:spcAft>
              <a:buSzPts val="1200"/>
              <a:buChar char="○"/>
            </a:pPr>
            <a:r>
              <a:rPr lang="en"/>
              <a:t>   </a:t>
            </a:r>
            <a:endParaRPr/>
          </a:p>
          <a:p>
            <a:pPr indent="0" lvl="0" marL="0" rtl="0" algn="l">
              <a:spcBef>
                <a:spcPts val="1200"/>
              </a:spcBef>
              <a:spcAft>
                <a:spcPts val="0"/>
              </a:spcAft>
              <a:buNone/>
            </a:pPr>
            <a:r>
              <a:t/>
            </a:r>
            <a:endParaRPr/>
          </a:p>
          <a:p>
            <a:pPr indent="-304800" lvl="1" marL="914400" rtl="0" algn="l">
              <a:spcBef>
                <a:spcPts val="1200"/>
              </a:spcBef>
              <a:spcAft>
                <a:spcPts val="0"/>
              </a:spcAft>
              <a:buSzPts val="1200"/>
              <a:buChar char="○"/>
            </a:pPr>
            <a:r>
              <a:rPr lang="en"/>
              <a:t>Thermal model fit motion dynamics well (“T”) but not observations (“V”)</a:t>
            </a:r>
            <a:endParaRPr/>
          </a:p>
        </p:txBody>
      </p:sp>
      <p:sp>
        <p:nvSpPr>
          <p:cNvPr id="720" name="Google Shape;720;p64"/>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721" name="Google Shape;721;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Hardware validation</a:t>
            </a:r>
            <a:endParaRPr/>
          </a:p>
        </p:txBody>
      </p:sp>
      <p:pic>
        <p:nvPicPr>
          <p:cNvPr id="722" name="Google Shape;722;p64"/>
          <p:cNvPicPr preferRelativeResize="0"/>
          <p:nvPr/>
        </p:nvPicPr>
        <p:blipFill rotWithShape="1">
          <a:blip r:embed="rId4">
            <a:alphaModFix/>
          </a:blip>
          <a:srcRect b="25136" l="0" r="6375" t="42495"/>
          <a:stretch/>
        </p:blipFill>
        <p:spPr>
          <a:xfrm>
            <a:off x="320825" y="2989373"/>
            <a:ext cx="3936125" cy="967176"/>
          </a:xfrm>
          <a:prstGeom prst="rect">
            <a:avLst/>
          </a:prstGeom>
          <a:noFill/>
          <a:ln>
            <a:noFill/>
          </a:ln>
        </p:spPr>
      </p:pic>
      <p:cxnSp>
        <p:nvCxnSpPr>
          <p:cNvPr id="723" name="Google Shape;723;p64"/>
          <p:cNvCxnSpPr/>
          <p:nvPr/>
        </p:nvCxnSpPr>
        <p:spPr>
          <a:xfrm>
            <a:off x="4207125" y="3288325"/>
            <a:ext cx="536400" cy="0"/>
          </a:xfrm>
          <a:prstGeom prst="straightConnector1">
            <a:avLst/>
          </a:prstGeom>
          <a:noFill/>
          <a:ln cap="flat" cmpd="sng" w="19050">
            <a:solidFill>
              <a:schemeClr val="dk2"/>
            </a:solidFill>
            <a:prstDash val="solid"/>
            <a:round/>
            <a:headEnd len="med" w="med" type="none"/>
            <a:tailEnd len="med" w="med" type="triangle"/>
          </a:ln>
        </p:spPr>
      </p:cxnSp>
      <p:cxnSp>
        <p:nvCxnSpPr>
          <p:cNvPr id="724" name="Google Shape;724;p64"/>
          <p:cNvCxnSpPr/>
          <p:nvPr/>
        </p:nvCxnSpPr>
        <p:spPr>
          <a:xfrm rot="10800000">
            <a:off x="4589575" y="2620025"/>
            <a:ext cx="0" cy="677100"/>
          </a:xfrm>
          <a:prstGeom prst="straightConnector1">
            <a:avLst/>
          </a:prstGeom>
          <a:noFill/>
          <a:ln cap="flat" cmpd="sng" w="19050">
            <a:solidFill>
              <a:schemeClr val="dk2"/>
            </a:solidFill>
            <a:prstDash val="solid"/>
            <a:round/>
            <a:headEnd len="med" w="med" type="none"/>
            <a:tailEnd len="med" w="med" type="none"/>
          </a:ln>
        </p:spPr>
      </p:cxnSp>
      <p:cxnSp>
        <p:nvCxnSpPr>
          <p:cNvPr id="725" name="Google Shape;725;p64"/>
          <p:cNvCxnSpPr/>
          <p:nvPr/>
        </p:nvCxnSpPr>
        <p:spPr>
          <a:xfrm>
            <a:off x="4589575" y="2624510"/>
            <a:ext cx="224100" cy="0"/>
          </a:xfrm>
          <a:prstGeom prst="straightConnector1">
            <a:avLst/>
          </a:prstGeom>
          <a:noFill/>
          <a:ln cap="flat" cmpd="sng" w="19050">
            <a:solidFill>
              <a:schemeClr val="dk2"/>
            </a:solidFill>
            <a:prstDash val="solid"/>
            <a:round/>
            <a:headEnd len="med" w="med" type="none"/>
            <a:tailEnd len="med" w="med" type="triangle"/>
          </a:ln>
        </p:spPr>
      </p:cxnSp>
      <p:cxnSp>
        <p:nvCxnSpPr>
          <p:cNvPr id="726" name="Google Shape;726;p64"/>
          <p:cNvCxnSpPr/>
          <p:nvPr/>
        </p:nvCxnSpPr>
        <p:spPr>
          <a:xfrm>
            <a:off x="3698000" y="2341175"/>
            <a:ext cx="2094600" cy="267000"/>
          </a:xfrm>
          <a:prstGeom prst="straightConnector1">
            <a:avLst/>
          </a:prstGeom>
          <a:noFill/>
          <a:ln cap="flat" cmpd="sng" w="19050">
            <a:solidFill>
              <a:srgbClr val="BF9000"/>
            </a:solidFill>
            <a:prstDash val="solid"/>
            <a:round/>
            <a:headEnd len="med" w="med" type="none"/>
            <a:tailEnd len="med" w="med" type="triangle"/>
          </a:ln>
        </p:spPr>
      </p:cxnSp>
      <p:cxnSp>
        <p:nvCxnSpPr>
          <p:cNvPr id="727" name="Google Shape;727;p64"/>
          <p:cNvCxnSpPr/>
          <p:nvPr/>
        </p:nvCxnSpPr>
        <p:spPr>
          <a:xfrm flipH="1">
            <a:off x="7697475" y="620775"/>
            <a:ext cx="238500" cy="1090800"/>
          </a:xfrm>
          <a:prstGeom prst="straightConnector1">
            <a:avLst/>
          </a:prstGeom>
          <a:noFill/>
          <a:ln cap="flat" cmpd="sng" w="19050">
            <a:solidFill>
              <a:srgbClr val="FF00FF"/>
            </a:solidFill>
            <a:prstDash val="solid"/>
            <a:round/>
            <a:headEnd len="med" w="med" type="none"/>
            <a:tailEnd len="med" w="med" type="triangle"/>
          </a:ln>
        </p:spPr>
      </p:cxnSp>
      <p:sp>
        <p:nvSpPr>
          <p:cNvPr id="728" name="Google Shape;728;p64"/>
          <p:cNvSpPr txBox="1"/>
          <p:nvPr/>
        </p:nvSpPr>
        <p:spPr>
          <a:xfrm>
            <a:off x="7331625" y="337000"/>
            <a:ext cx="117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00FF"/>
                </a:solidFill>
                <a:latin typeface="Lora Medium"/>
                <a:ea typeface="Lora Medium"/>
                <a:cs typeface="Lora Medium"/>
                <a:sym typeface="Lora Medium"/>
              </a:rPr>
              <a:t>Tracking bias</a:t>
            </a:r>
            <a:endParaRPr sz="1100">
              <a:solidFill>
                <a:srgbClr val="FF00FF"/>
              </a:solidFill>
              <a:latin typeface="Lora Medium"/>
              <a:ea typeface="Lora Medium"/>
              <a:cs typeface="Lora Medium"/>
              <a:sym typeface="Lora Medium"/>
            </a:endParaRPr>
          </a:p>
        </p:txBody>
      </p:sp>
      <p:cxnSp>
        <p:nvCxnSpPr>
          <p:cNvPr id="729" name="Google Shape;729;p64"/>
          <p:cNvCxnSpPr/>
          <p:nvPr/>
        </p:nvCxnSpPr>
        <p:spPr>
          <a:xfrm>
            <a:off x="6792975" y="620775"/>
            <a:ext cx="132900" cy="904500"/>
          </a:xfrm>
          <a:prstGeom prst="straightConnector1">
            <a:avLst/>
          </a:prstGeom>
          <a:noFill/>
          <a:ln cap="flat" cmpd="sng" w="19050">
            <a:solidFill>
              <a:srgbClr val="CC0000"/>
            </a:solidFill>
            <a:prstDash val="solid"/>
            <a:round/>
            <a:headEnd len="med" w="med" type="none"/>
            <a:tailEnd len="med" w="med" type="triangle"/>
          </a:ln>
        </p:spPr>
      </p:cxnSp>
      <p:sp>
        <p:nvSpPr>
          <p:cNvPr id="730" name="Google Shape;730;p64"/>
          <p:cNvSpPr txBox="1"/>
          <p:nvPr/>
        </p:nvSpPr>
        <p:spPr>
          <a:xfrm>
            <a:off x="6188625" y="337000"/>
            <a:ext cx="1175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CC0000"/>
                </a:solidFill>
                <a:latin typeface="Lora Medium"/>
                <a:ea typeface="Lora Medium"/>
                <a:cs typeface="Lora Medium"/>
                <a:sym typeface="Lora Medium"/>
              </a:rPr>
              <a:t>“Soft” startup</a:t>
            </a:r>
            <a:endParaRPr sz="1100">
              <a:solidFill>
                <a:srgbClr val="CC0000"/>
              </a:solidFill>
              <a:latin typeface="Lora Medium"/>
              <a:ea typeface="Lora Medium"/>
              <a:cs typeface="Lora Medium"/>
              <a:sym typeface="Lora Medium"/>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5"/>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736" name="Google Shape;736;p65"/>
          <p:cNvSpPr txBox="1"/>
          <p:nvPr>
            <p:ph type="title"/>
          </p:nvPr>
        </p:nvSpPr>
        <p:spPr>
          <a:xfrm>
            <a:off x="152400" y="445025"/>
            <a:ext cx="44109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Teach</a:t>
            </a:r>
            <a:endParaRPr/>
          </a:p>
        </p:txBody>
      </p:sp>
      <p:pic>
        <p:nvPicPr>
          <p:cNvPr id="737" name="Google Shape;737;p65" title="Teach_and_Repeat_2021-10-28.mp4">
            <a:hlinkClick r:id="rId3"/>
          </p:cNvPr>
          <p:cNvPicPr preferRelativeResize="0"/>
          <p:nvPr/>
        </p:nvPicPr>
        <p:blipFill>
          <a:blip r:embed="rId4">
            <a:alphaModFix/>
          </a:blip>
          <a:stretch>
            <a:fillRect/>
          </a:stretch>
        </p:blipFill>
        <p:spPr>
          <a:xfrm>
            <a:off x="152400" y="1171625"/>
            <a:ext cx="8839200" cy="3314700"/>
          </a:xfrm>
          <a:prstGeom prst="rect">
            <a:avLst/>
          </a:prstGeom>
          <a:noFill/>
          <a:ln>
            <a:noFill/>
          </a:ln>
        </p:spPr>
      </p:pic>
      <p:sp>
        <p:nvSpPr>
          <p:cNvPr id="738" name="Google Shape;738;p65"/>
          <p:cNvSpPr txBox="1"/>
          <p:nvPr>
            <p:ph type="title"/>
          </p:nvPr>
        </p:nvSpPr>
        <p:spPr>
          <a:xfrm>
            <a:off x="3107850" y="445025"/>
            <a:ext cx="29283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-and-</a:t>
            </a:r>
            <a:endParaRPr/>
          </a:p>
        </p:txBody>
      </p:sp>
      <p:sp>
        <p:nvSpPr>
          <p:cNvPr id="739" name="Google Shape;739;p65"/>
          <p:cNvSpPr txBox="1"/>
          <p:nvPr>
            <p:ph type="title"/>
          </p:nvPr>
        </p:nvSpPr>
        <p:spPr>
          <a:xfrm>
            <a:off x="4580700" y="445025"/>
            <a:ext cx="44109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Repeat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1000"/>
                                        <p:tgtEl>
                                          <p:spTgt spid="7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6"/>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745" name="Google Shape;745;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Teach-and-repeat results</a:t>
            </a:r>
            <a:endParaRPr/>
          </a:p>
        </p:txBody>
      </p:sp>
      <p:pic>
        <p:nvPicPr>
          <p:cNvPr id="746" name="Google Shape;746;p66"/>
          <p:cNvPicPr preferRelativeResize="0"/>
          <p:nvPr/>
        </p:nvPicPr>
        <p:blipFill>
          <a:blip r:embed="rId3">
            <a:alphaModFix/>
          </a:blip>
          <a:stretch>
            <a:fillRect/>
          </a:stretch>
        </p:blipFill>
        <p:spPr>
          <a:xfrm>
            <a:off x="610175" y="1066799"/>
            <a:ext cx="4082274" cy="3588751"/>
          </a:xfrm>
          <a:prstGeom prst="rect">
            <a:avLst/>
          </a:prstGeom>
          <a:noFill/>
          <a:ln>
            <a:noFill/>
          </a:ln>
        </p:spPr>
      </p:pic>
      <p:pic>
        <p:nvPicPr>
          <p:cNvPr id="747" name="Google Shape;747;p66"/>
          <p:cNvPicPr preferRelativeResize="0"/>
          <p:nvPr/>
        </p:nvPicPr>
        <p:blipFill>
          <a:blip r:embed="rId4">
            <a:alphaModFix/>
          </a:blip>
          <a:stretch>
            <a:fillRect/>
          </a:stretch>
        </p:blipFill>
        <p:spPr>
          <a:xfrm>
            <a:off x="4692450" y="1066799"/>
            <a:ext cx="4082274" cy="358875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753" name="Google Shape;753;p67"/>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754" name="Google Shape;754;p6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lt1"/>
              </a:buClr>
              <a:buSzPts val="1400"/>
              <a:buChar char="●"/>
            </a:pPr>
            <a:r>
              <a:rPr lang="en">
                <a:solidFill>
                  <a:schemeClr val="lt1"/>
                </a:solidFill>
              </a:rPr>
              <a:t>Improvements to SMA force model</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At least rudimentary modeling of hysteresis</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Better stress mapping, especially outside linear region</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Improvements to SMA temperature model</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Higher priority on matching measurement temperature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Extend to multi-link system</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Full Horton robot is composed of five links (three legs, two shoulders)</a:t>
            </a:r>
            <a:endParaRPr>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760" name="Google Shape;760;p68"/>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761" name="Google Shape;761;p6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Improvements to SMA force model</a:t>
            </a:r>
            <a:endParaRPr/>
          </a:p>
          <a:p>
            <a:pPr indent="-304800" lvl="1" marL="914400" rtl="0" algn="l">
              <a:spcBef>
                <a:spcPts val="0"/>
              </a:spcBef>
              <a:spcAft>
                <a:spcPts val="0"/>
              </a:spcAft>
              <a:buSzPts val="1200"/>
              <a:buChar char="○"/>
            </a:pPr>
            <a:r>
              <a:rPr lang="en"/>
              <a:t>At least rudimentary modeling of hysteresis</a:t>
            </a:r>
            <a:endParaRPr/>
          </a:p>
          <a:p>
            <a:pPr indent="-304800" lvl="1" marL="914400" rtl="0" algn="l">
              <a:spcBef>
                <a:spcPts val="0"/>
              </a:spcBef>
              <a:spcAft>
                <a:spcPts val="0"/>
              </a:spcAft>
              <a:buClr>
                <a:schemeClr val="lt1"/>
              </a:buClr>
              <a:buSzPts val="1200"/>
              <a:buChar char="○"/>
            </a:pPr>
            <a:r>
              <a:rPr lang="en">
                <a:solidFill>
                  <a:schemeClr val="lt1"/>
                </a:solidFill>
              </a:rPr>
              <a:t>Better stress mapping, especially outside linear region</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Improvements to SMA temperature model</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Higher priority on matching measurement temperature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Extend to multi-link system</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Full Horton robot is composed of five links (three legs, two shoulders)</a:t>
            </a:r>
            <a:endParaRPr>
              <a:solidFill>
                <a:schemeClr val="lt1"/>
              </a:solidFill>
            </a:endParaRPr>
          </a:p>
        </p:txBody>
      </p:sp>
      <p:pic>
        <p:nvPicPr>
          <p:cNvPr id="762" name="Google Shape;762;p68"/>
          <p:cNvPicPr preferRelativeResize="0"/>
          <p:nvPr/>
        </p:nvPicPr>
        <p:blipFill>
          <a:blip r:embed="rId3">
            <a:alphaModFix/>
          </a:blip>
          <a:stretch>
            <a:fillRect/>
          </a:stretch>
        </p:blipFill>
        <p:spPr>
          <a:xfrm>
            <a:off x="5284275" y="948950"/>
            <a:ext cx="2941800" cy="2082512"/>
          </a:xfrm>
          <a:prstGeom prst="rect">
            <a:avLst/>
          </a:prstGeom>
          <a:noFill/>
          <a:ln>
            <a:noFill/>
          </a:ln>
        </p:spPr>
      </p:pic>
      <p:sp>
        <p:nvSpPr>
          <p:cNvPr id="763" name="Google Shape;763;p68"/>
          <p:cNvSpPr txBox="1"/>
          <p:nvPr/>
        </p:nvSpPr>
        <p:spPr>
          <a:xfrm>
            <a:off x="5414963" y="648425"/>
            <a:ext cx="2941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pen Sans Medium"/>
                <a:ea typeface="Open Sans Medium"/>
                <a:cs typeface="Open Sans Medium"/>
                <a:sym typeface="Open Sans Medium"/>
              </a:rPr>
              <a:t>Shape memory alloy hysteresis [1]</a:t>
            </a:r>
            <a:endParaRPr sz="1200">
              <a:latin typeface="Open Sans Medium"/>
              <a:ea typeface="Open Sans Medium"/>
              <a:cs typeface="Open Sans Medium"/>
              <a:sym typeface="Open Sans Medium"/>
            </a:endParaRPr>
          </a:p>
        </p:txBody>
      </p:sp>
      <p:sp>
        <p:nvSpPr>
          <p:cNvPr id="764" name="Google Shape;764;p68"/>
          <p:cNvSpPr txBox="1"/>
          <p:nvPr/>
        </p:nvSpPr>
        <p:spPr>
          <a:xfrm>
            <a:off x="4718500" y="4106350"/>
            <a:ext cx="399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[1] </a:t>
            </a:r>
            <a:r>
              <a:rPr lang="en" sz="600">
                <a:solidFill>
                  <a:schemeClr val="dk1"/>
                </a:solidFill>
              </a:rPr>
              <a:t>Liang, Chen, and Craig A. Rogers. "One-dimensional thermomechanical constitutive relations for shape memory materials." </a:t>
            </a:r>
            <a:r>
              <a:rPr i="1" lang="en" sz="600">
                <a:solidFill>
                  <a:schemeClr val="dk1"/>
                </a:solidFill>
              </a:rPr>
              <a:t>Journal of intelligent material systems and structures</a:t>
            </a:r>
            <a:r>
              <a:rPr lang="en" sz="600">
                <a:solidFill>
                  <a:schemeClr val="dk1"/>
                </a:solidFill>
              </a:rPr>
              <a:t> 8.4 (1997): 285-302.</a:t>
            </a:r>
            <a:endParaRPr sz="600">
              <a:latin typeface="Open Sans Medium"/>
              <a:ea typeface="Open Sans Medium"/>
              <a:cs typeface="Open Sans Medium"/>
              <a:sym typeface="Open Sans Medium"/>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770" name="Google Shape;770;p69"/>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771" name="Google Shape;771;p6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Improvements to SMA force model</a:t>
            </a:r>
            <a:endParaRPr/>
          </a:p>
          <a:p>
            <a:pPr indent="-304800" lvl="1" marL="914400" rtl="0" algn="l">
              <a:spcBef>
                <a:spcPts val="0"/>
              </a:spcBef>
              <a:spcAft>
                <a:spcPts val="0"/>
              </a:spcAft>
              <a:buSzPts val="1200"/>
              <a:buChar char="○"/>
            </a:pPr>
            <a:r>
              <a:rPr lang="en"/>
              <a:t>At least rudimentary modeling of hysteresis</a:t>
            </a:r>
            <a:endParaRPr/>
          </a:p>
          <a:p>
            <a:pPr indent="-304800" lvl="1" marL="914400" rtl="0" algn="l">
              <a:spcBef>
                <a:spcPts val="0"/>
              </a:spcBef>
              <a:spcAft>
                <a:spcPts val="0"/>
              </a:spcAft>
              <a:buSzPts val="1200"/>
              <a:buChar char="○"/>
            </a:pPr>
            <a:r>
              <a:rPr lang="en"/>
              <a:t>Better stress mapping, especially outside linear region</a:t>
            </a:r>
            <a:endParaRPr/>
          </a:p>
          <a:p>
            <a:pPr indent="-317500" lvl="0" marL="457200" rtl="0" algn="l">
              <a:spcBef>
                <a:spcPts val="0"/>
              </a:spcBef>
              <a:spcAft>
                <a:spcPts val="0"/>
              </a:spcAft>
              <a:buClr>
                <a:schemeClr val="lt1"/>
              </a:buClr>
              <a:buSzPts val="1400"/>
              <a:buChar char="●"/>
            </a:pPr>
            <a:r>
              <a:rPr lang="en">
                <a:solidFill>
                  <a:schemeClr val="lt1"/>
                </a:solidFill>
              </a:rPr>
              <a:t>Improvements to SMA temperature model</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Higher priority on matching measurement temperature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Extend to multi-link system</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Full Horton robot is composed of five links (three legs, two shoulders)</a:t>
            </a:r>
            <a:endParaRPr>
              <a:solidFill>
                <a:schemeClr val="lt1"/>
              </a:solidFill>
            </a:endParaRPr>
          </a:p>
        </p:txBody>
      </p:sp>
      <p:sp>
        <p:nvSpPr>
          <p:cNvPr id="772" name="Google Shape;772;p69"/>
          <p:cNvSpPr txBox="1"/>
          <p:nvPr/>
        </p:nvSpPr>
        <p:spPr>
          <a:xfrm>
            <a:off x="5361988" y="3211450"/>
            <a:ext cx="2941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Medium"/>
                <a:ea typeface="Open Sans Medium"/>
                <a:cs typeface="Open Sans Medium"/>
                <a:sym typeface="Open Sans Medium"/>
              </a:rPr>
              <a:t>SMA unified constitutive relation [2]</a:t>
            </a:r>
            <a:endParaRPr sz="1200">
              <a:latin typeface="Open Sans Medium"/>
              <a:ea typeface="Open Sans Medium"/>
              <a:cs typeface="Open Sans Medium"/>
              <a:sym typeface="Open Sans Medium"/>
            </a:endParaRPr>
          </a:p>
        </p:txBody>
      </p:sp>
      <p:pic>
        <p:nvPicPr>
          <p:cNvPr id="773" name="Google Shape;773;p69"/>
          <p:cNvPicPr preferRelativeResize="0"/>
          <p:nvPr/>
        </p:nvPicPr>
        <p:blipFill>
          <a:blip r:embed="rId3">
            <a:alphaModFix/>
          </a:blip>
          <a:stretch>
            <a:fillRect/>
          </a:stretch>
        </p:blipFill>
        <p:spPr>
          <a:xfrm>
            <a:off x="4825150" y="3504545"/>
            <a:ext cx="3716000" cy="415900"/>
          </a:xfrm>
          <a:prstGeom prst="rect">
            <a:avLst/>
          </a:prstGeom>
          <a:noFill/>
          <a:ln>
            <a:noFill/>
          </a:ln>
        </p:spPr>
      </p:pic>
      <p:pic>
        <p:nvPicPr>
          <p:cNvPr id="774" name="Google Shape;774;p69"/>
          <p:cNvPicPr preferRelativeResize="0"/>
          <p:nvPr/>
        </p:nvPicPr>
        <p:blipFill>
          <a:blip r:embed="rId4">
            <a:alphaModFix/>
          </a:blip>
          <a:stretch>
            <a:fillRect/>
          </a:stretch>
        </p:blipFill>
        <p:spPr>
          <a:xfrm>
            <a:off x="5284275" y="948950"/>
            <a:ext cx="2941800" cy="2082512"/>
          </a:xfrm>
          <a:prstGeom prst="rect">
            <a:avLst/>
          </a:prstGeom>
          <a:noFill/>
          <a:ln>
            <a:noFill/>
          </a:ln>
        </p:spPr>
      </p:pic>
      <p:sp>
        <p:nvSpPr>
          <p:cNvPr id="775" name="Google Shape;775;p69"/>
          <p:cNvSpPr txBox="1"/>
          <p:nvPr/>
        </p:nvSpPr>
        <p:spPr>
          <a:xfrm>
            <a:off x="5414963" y="648425"/>
            <a:ext cx="2941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pen Sans Medium"/>
                <a:ea typeface="Open Sans Medium"/>
                <a:cs typeface="Open Sans Medium"/>
                <a:sym typeface="Open Sans Medium"/>
              </a:rPr>
              <a:t>Shape memory alloy hysteresis [1]</a:t>
            </a:r>
            <a:endParaRPr sz="1200">
              <a:latin typeface="Open Sans Medium"/>
              <a:ea typeface="Open Sans Medium"/>
              <a:cs typeface="Open Sans Medium"/>
              <a:sym typeface="Open Sans Medium"/>
            </a:endParaRPr>
          </a:p>
        </p:txBody>
      </p:sp>
      <p:sp>
        <p:nvSpPr>
          <p:cNvPr id="776" name="Google Shape;776;p69"/>
          <p:cNvSpPr txBox="1"/>
          <p:nvPr/>
        </p:nvSpPr>
        <p:spPr>
          <a:xfrm>
            <a:off x="4718500" y="4106350"/>
            <a:ext cx="399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[1] Liang, Chen, and Craig A. Rogers. "One-dimensional thermomechanical constitutive relations for shape memory materials." </a:t>
            </a:r>
            <a:r>
              <a:rPr i="1" lang="en" sz="600">
                <a:solidFill>
                  <a:schemeClr val="dk1"/>
                </a:solidFill>
              </a:rPr>
              <a:t>Journal of intelligent material systems and structures</a:t>
            </a:r>
            <a:r>
              <a:rPr lang="en" sz="600">
                <a:solidFill>
                  <a:schemeClr val="dk1"/>
                </a:solidFill>
              </a:rPr>
              <a:t> 8.4 (1997): 285-302.</a:t>
            </a:r>
            <a:endParaRPr sz="600">
              <a:latin typeface="Open Sans Medium"/>
              <a:ea typeface="Open Sans Medium"/>
              <a:cs typeface="Open Sans Medium"/>
              <a:sym typeface="Open Sans Medium"/>
            </a:endParaRPr>
          </a:p>
        </p:txBody>
      </p:sp>
      <p:sp>
        <p:nvSpPr>
          <p:cNvPr id="777" name="Google Shape;777;p69"/>
          <p:cNvSpPr txBox="1"/>
          <p:nvPr/>
        </p:nvSpPr>
        <p:spPr>
          <a:xfrm>
            <a:off x="4718500" y="4334950"/>
            <a:ext cx="399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[2] Cheng, Shing Shin, Yeongjin Kim, and Jaydev P. Desai. "Modeling and characterization of shape memory alloy springs with water cooling strategy in a neurosurgical robot." </a:t>
            </a:r>
            <a:r>
              <a:rPr i="1" lang="en" sz="600">
                <a:solidFill>
                  <a:schemeClr val="dk1"/>
                </a:solidFill>
              </a:rPr>
              <a:t>Journal of intelligent material systems and structures</a:t>
            </a:r>
            <a:r>
              <a:rPr lang="en" sz="600">
                <a:solidFill>
                  <a:schemeClr val="dk1"/>
                </a:solidFill>
              </a:rPr>
              <a:t> 28.16 (2017): 2167-2183.</a:t>
            </a:r>
            <a:endParaRPr sz="600">
              <a:latin typeface="Open Sans Medium"/>
              <a:ea typeface="Open Sans Medium"/>
              <a:cs typeface="Open Sans Medium"/>
              <a:sym typeface="Open Sans Medium"/>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783" name="Google Shape;783;p70"/>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784" name="Google Shape;784;p7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Improvements to SMA force model</a:t>
            </a:r>
            <a:endParaRPr/>
          </a:p>
          <a:p>
            <a:pPr indent="-304800" lvl="1" marL="914400" rtl="0" algn="l">
              <a:spcBef>
                <a:spcPts val="0"/>
              </a:spcBef>
              <a:spcAft>
                <a:spcPts val="0"/>
              </a:spcAft>
              <a:buSzPts val="1200"/>
              <a:buChar char="○"/>
            </a:pPr>
            <a:r>
              <a:rPr lang="en"/>
              <a:t>At least rudimentary modeling of hysteresis</a:t>
            </a:r>
            <a:endParaRPr/>
          </a:p>
          <a:p>
            <a:pPr indent="-304800" lvl="1" marL="914400" rtl="0" algn="l">
              <a:spcBef>
                <a:spcPts val="0"/>
              </a:spcBef>
              <a:spcAft>
                <a:spcPts val="0"/>
              </a:spcAft>
              <a:buSzPts val="1200"/>
              <a:buChar char="○"/>
            </a:pPr>
            <a:r>
              <a:rPr lang="en"/>
              <a:t>Better stress mapping, especially outside linear region</a:t>
            </a:r>
            <a:endParaRPr/>
          </a:p>
          <a:p>
            <a:pPr indent="-317500" lvl="0" marL="457200" rtl="0" algn="l">
              <a:spcBef>
                <a:spcPts val="0"/>
              </a:spcBef>
              <a:spcAft>
                <a:spcPts val="0"/>
              </a:spcAft>
              <a:buSzPts val="1400"/>
              <a:buChar char="●"/>
            </a:pPr>
            <a:r>
              <a:rPr lang="en"/>
              <a:t>Improvements to SMA temperature model</a:t>
            </a:r>
            <a:endParaRPr/>
          </a:p>
          <a:p>
            <a:pPr indent="-304800" lvl="1" marL="914400" rtl="0" algn="l">
              <a:spcBef>
                <a:spcPts val="0"/>
              </a:spcBef>
              <a:spcAft>
                <a:spcPts val="0"/>
              </a:spcAft>
              <a:buSzPts val="1200"/>
              <a:buChar char="○"/>
            </a:pPr>
            <a:r>
              <a:rPr lang="en"/>
              <a:t>Higher priority on matching measurement temperature</a:t>
            </a:r>
            <a:endParaRPr/>
          </a:p>
          <a:p>
            <a:pPr indent="-317500" lvl="0" marL="457200" rtl="0" algn="l">
              <a:spcBef>
                <a:spcPts val="0"/>
              </a:spcBef>
              <a:spcAft>
                <a:spcPts val="0"/>
              </a:spcAft>
              <a:buClr>
                <a:schemeClr val="lt1"/>
              </a:buClr>
              <a:buSzPts val="1400"/>
              <a:buChar char="●"/>
            </a:pPr>
            <a:r>
              <a:rPr lang="en">
                <a:solidFill>
                  <a:schemeClr val="lt1"/>
                </a:solidFill>
              </a:rPr>
              <a:t>Extend to multi-link system</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Full Horton robot is composed of five links (three legs, two shoulders)</a:t>
            </a:r>
            <a:endParaRPr>
              <a:solidFill>
                <a:schemeClr val="lt1"/>
              </a:solidFill>
            </a:endParaRPr>
          </a:p>
        </p:txBody>
      </p:sp>
      <p:pic>
        <p:nvPicPr>
          <p:cNvPr id="785" name="Google Shape;785;p70"/>
          <p:cNvPicPr preferRelativeResize="0"/>
          <p:nvPr/>
        </p:nvPicPr>
        <p:blipFill>
          <a:blip r:embed="rId3">
            <a:alphaModFix/>
          </a:blip>
          <a:stretch>
            <a:fillRect/>
          </a:stretch>
        </p:blipFill>
        <p:spPr>
          <a:xfrm>
            <a:off x="4516850" y="2128851"/>
            <a:ext cx="4484250" cy="965359"/>
          </a:xfrm>
          <a:prstGeom prst="rect">
            <a:avLst/>
          </a:prstGeom>
          <a:noFill/>
          <a:ln>
            <a:noFill/>
          </a:ln>
        </p:spPr>
      </p:pic>
      <p:pic>
        <p:nvPicPr>
          <p:cNvPr id="786" name="Google Shape;786;p70"/>
          <p:cNvPicPr preferRelativeResize="0"/>
          <p:nvPr/>
        </p:nvPicPr>
        <p:blipFill>
          <a:blip r:embed="rId4">
            <a:alphaModFix/>
          </a:blip>
          <a:stretch>
            <a:fillRect/>
          </a:stretch>
        </p:blipFill>
        <p:spPr>
          <a:xfrm>
            <a:off x="6828375" y="670625"/>
            <a:ext cx="2260825" cy="253050"/>
          </a:xfrm>
          <a:prstGeom prst="rect">
            <a:avLst/>
          </a:prstGeom>
          <a:noFill/>
          <a:ln>
            <a:noFill/>
          </a:ln>
        </p:spPr>
      </p:pic>
      <p:pic>
        <p:nvPicPr>
          <p:cNvPr id="787" name="Google Shape;787;p70"/>
          <p:cNvPicPr preferRelativeResize="0"/>
          <p:nvPr/>
        </p:nvPicPr>
        <p:blipFill>
          <a:blip r:embed="rId5">
            <a:alphaModFix/>
          </a:blip>
          <a:stretch>
            <a:fillRect/>
          </a:stretch>
        </p:blipFill>
        <p:spPr>
          <a:xfrm>
            <a:off x="5031550" y="670626"/>
            <a:ext cx="1796825" cy="12719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793" name="Google Shape;793;p71"/>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794" name="Google Shape;794;p7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Improvements to SMA force model</a:t>
            </a:r>
            <a:endParaRPr/>
          </a:p>
          <a:p>
            <a:pPr indent="-304800" lvl="1" marL="914400" rtl="0" algn="l">
              <a:spcBef>
                <a:spcPts val="0"/>
              </a:spcBef>
              <a:spcAft>
                <a:spcPts val="0"/>
              </a:spcAft>
              <a:buSzPts val="1200"/>
              <a:buChar char="○"/>
            </a:pPr>
            <a:r>
              <a:rPr lang="en"/>
              <a:t>At least rudimentary modeling of hysteresis</a:t>
            </a:r>
            <a:endParaRPr/>
          </a:p>
          <a:p>
            <a:pPr indent="-304800" lvl="1" marL="914400" rtl="0" algn="l">
              <a:spcBef>
                <a:spcPts val="0"/>
              </a:spcBef>
              <a:spcAft>
                <a:spcPts val="0"/>
              </a:spcAft>
              <a:buSzPts val="1200"/>
              <a:buChar char="○"/>
            </a:pPr>
            <a:r>
              <a:rPr lang="en"/>
              <a:t>Better stress mapping, especially outside linear region</a:t>
            </a:r>
            <a:endParaRPr/>
          </a:p>
          <a:p>
            <a:pPr indent="-317500" lvl="0" marL="457200" rtl="0" algn="l">
              <a:spcBef>
                <a:spcPts val="0"/>
              </a:spcBef>
              <a:spcAft>
                <a:spcPts val="0"/>
              </a:spcAft>
              <a:buSzPts val="1400"/>
              <a:buChar char="●"/>
            </a:pPr>
            <a:r>
              <a:rPr lang="en"/>
              <a:t>Improvements to SMA temperature model</a:t>
            </a:r>
            <a:endParaRPr/>
          </a:p>
          <a:p>
            <a:pPr indent="-304800" lvl="1" marL="914400" rtl="0" algn="l">
              <a:spcBef>
                <a:spcPts val="0"/>
              </a:spcBef>
              <a:spcAft>
                <a:spcPts val="0"/>
              </a:spcAft>
              <a:buSzPts val="1200"/>
              <a:buChar char="○"/>
            </a:pPr>
            <a:r>
              <a:rPr lang="en"/>
              <a:t>Higher priority on matching measurement temperature</a:t>
            </a:r>
            <a:endParaRPr/>
          </a:p>
          <a:p>
            <a:pPr indent="-317500" lvl="0" marL="457200" rtl="0" algn="l">
              <a:spcBef>
                <a:spcPts val="0"/>
              </a:spcBef>
              <a:spcAft>
                <a:spcPts val="0"/>
              </a:spcAft>
              <a:buSzPts val="1400"/>
              <a:buChar char="●"/>
            </a:pPr>
            <a:r>
              <a:rPr lang="en"/>
              <a:t>Investigate use of ML models to model residual error</a:t>
            </a:r>
            <a:endParaRPr/>
          </a:p>
          <a:p>
            <a:pPr indent="-317500" lvl="0" marL="457200" rtl="0" algn="l">
              <a:spcBef>
                <a:spcPts val="0"/>
              </a:spcBef>
              <a:spcAft>
                <a:spcPts val="0"/>
              </a:spcAft>
              <a:buClr>
                <a:schemeClr val="lt1"/>
              </a:buClr>
              <a:buSzPts val="1400"/>
              <a:buChar char="●"/>
            </a:pPr>
            <a:r>
              <a:rPr lang="en">
                <a:solidFill>
                  <a:schemeClr val="lt1"/>
                </a:solidFill>
              </a:rPr>
              <a:t>Extend to multi-link system</a:t>
            </a:r>
            <a:endParaRPr>
              <a:solidFill>
                <a:schemeClr val="lt1"/>
              </a:solidFill>
            </a:endParaRPr>
          </a:p>
          <a:p>
            <a:pPr indent="-304800" lvl="1" marL="914400" rtl="0" algn="l">
              <a:spcBef>
                <a:spcPts val="0"/>
              </a:spcBef>
              <a:spcAft>
                <a:spcPts val="0"/>
              </a:spcAft>
              <a:buClr>
                <a:schemeClr val="lt1"/>
              </a:buClr>
              <a:buSzPts val="1200"/>
              <a:buChar char="○"/>
            </a:pPr>
            <a:r>
              <a:rPr lang="en">
                <a:solidFill>
                  <a:schemeClr val="lt1"/>
                </a:solidFill>
              </a:rPr>
              <a:t>Full Horton robot is composed of five links (three legs, two shoulders)</a:t>
            </a:r>
            <a:endParaRPr>
              <a:solidFill>
                <a:schemeClr val="lt1"/>
              </a:solidFill>
            </a:endParaRPr>
          </a:p>
        </p:txBody>
      </p:sp>
      <p:pic>
        <p:nvPicPr>
          <p:cNvPr id="795" name="Google Shape;795;p71"/>
          <p:cNvPicPr preferRelativeResize="0"/>
          <p:nvPr/>
        </p:nvPicPr>
        <p:blipFill>
          <a:blip r:embed="rId3">
            <a:alphaModFix/>
          </a:blip>
          <a:stretch>
            <a:fillRect/>
          </a:stretch>
        </p:blipFill>
        <p:spPr>
          <a:xfrm>
            <a:off x="4516850" y="2128851"/>
            <a:ext cx="4484250" cy="965359"/>
          </a:xfrm>
          <a:prstGeom prst="rect">
            <a:avLst/>
          </a:prstGeom>
          <a:noFill/>
          <a:ln>
            <a:noFill/>
          </a:ln>
        </p:spPr>
      </p:pic>
      <p:pic>
        <p:nvPicPr>
          <p:cNvPr id="796" name="Google Shape;796;p71"/>
          <p:cNvPicPr preferRelativeResize="0"/>
          <p:nvPr/>
        </p:nvPicPr>
        <p:blipFill>
          <a:blip r:embed="rId4">
            <a:alphaModFix/>
          </a:blip>
          <a:stretch>
            <a:fillRect/>
          </a:stretch>
        </p:blipFill>
        <p:spPr>
          <a:xfrm>
            <a:off x="6828375" y="670625"/>
            <a:ext cx="2260825" cy="253050"/>
          </a:xfrm>
          <a:prstGeom prst="rect">
            <a:avLst/>
          </a:prstGeom>
          <a:noFill/>
          <a:ln>
            <a:noFill/>
          </a:ln>
        </p:spPr>
      </p:pic>
      <p:pic>
        <p:nvPicPr>
          <p:cNvPr id="797" name="Google Shape;797;p71"/>
          <p:cNvPicPr preferRelativeResize="0"/>
          <p:nvPr/>
        </p:nvPicPr>
        <p:blipFill>
          <a:blip r:embed="rId5">
            <a:alphaModFix/>
          </a:blip>
          <a:stretch>
            <a:fillRect/>
          </a:stretch>
        </p:blipFill>
        <p:spPr>
          <a:xfrm>
            <a:off x="5031550" y="670626"/>
            <a:ext cx="1796825" cy="127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126" name="Google Shape;126;p18"/>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127" name="Google Shape;127;p1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Soft systems are hard to model</a:t>
            </a:r>
            <a:endParaRPr/>
          </a:p>
          <a:p>
            <a:pPr indent="-304165" lvl="0" marL="457200" rtl="0" algn="l">
              <a:spcBef>
                <a:spcPts val="1200"/>
              </a:spcBef>
              <a:spcAft>
                <a:spcPts val="0"/>
              </a:spcAft>
              <a:buSzPct val="100000"/>
              <a:buChar char="●"/>
            </a:pPr>
            <a:r>
              <a:rPr lang="en"/>
              <a:t>Kinematics hard - “Infinite” DoF</a:t>
            </a:r>
            <a:endParaRPr/>
          </a:p>
          <a:p>
            <a:pPr indent="-304165" lvl="0" marL="457200" rtl="0" algn="l">
              <a:spcBef>
                <a:spcPts val="0"/>
              </a:spcBef>
              <a:spcAft>
                <a:spcPts val="0"/>
              </a:spcAft>
              <a:buSzPct val="100000"/>
              <a:buChar char="●"/>
            </a:pPr>
            <a:r>
              <a:rPr lang="en"/>
              <a:t>Dynamics hard - Continuum deformation and rate-dependent mechanics</a:t>
            </a:r>
            <a:endParaRPr/>
          </a:p>
          <a:p>
            <a:pPr indent="0" lvl="0" marL="0" rtl="0" algn="l">
              <a:spcBef>
                <a:spcPts val="1200"/>
              </a:spcBef>
              <a:spcAft>
                <a:spcPts val="0"/>
              </a:spcAft>
              <a:buNone/>
            </a:pPr>
            <a:r>
              <a:rPr lang="en"/>
              <a:t>Thermal actuation of shape memory alloy (SMA) is hard to model</a:t>
            </a:r>
            <a:endParaRPr/>
          </a:p>
          <a:p>
            <a:pPr indent="-304165" lvl="0" marL="457200" rtl="0" algn="l">
              <a:spcBef>
                <a:spcPts val="1200"/>
              </a:spcBef>
              <a:spcAft>
                <a:spcPts val="0"/>
              </a:spcAft>
              <a:buSzPct val="100000"/>
              <a:buChar char="●"/>
            </a:pPr>
            <a:r>
              <a:rPr lang="en"/>
              <a:t>Difficult/impossible to measure metallurgical state</a:t>
            </a:r>
            <a:endParaRPr/>
          </a:p>
          <a:p>
            <a:pPr indent="-304165" lvl="0" marL="457200" rtl="0" algn="l">
              <a:spcBef>
                <a:spcPts val="0"/>
              </a:spcBef>
              <a:spcAft>
                <a:spcPts val="0"/>
              </a:spcAft>
              <a:buSzPct val="100000"/>
              <a:buChar char="●"/>
            </a:pPr>
            <a:r>
              <a:rPr lang="en"/>
              <a:t>Difficult to deal with hysteresis</a:t>
            </a:r>
            <a:endParaRPr/>
          </a:p>
          <a:p>
            <a:pPr indent="0" lvl="0" marL="0" rtl="0" algn="l">
              <a:spcBef>
                <a:spcPts val="1200"/>
              </a:spcBef>
              <a:spcAft>
                <a:spcPts val="0"/>
              </a:spcAft>
              <a:buNone/>
            </a:pPr>
            <a:r>
              <a:rPr lang="en">
                <a:solidFill>
                  <a:schemeClr val="lt1"/>
                </a:solidFill>
              </a:rPr>
              <a:t>Open-loop control not well-explored</a:t>
            </a:r>
            <a:endParaRPr>
              <a:solidFill>
                <a:schemeClr val="lt1"/>
              </a:solidFill>
            </a:endParaRPr>
          </a:p>
          <a:p>
            <a:pPr indent="-304165" lvl="0" marL="457200" rtl="0" algn="l">
              <a:spcBef>
                <a:spcPts val="1200"/>
              </a:spcBef>
              <a:spcAft>
                <a:spcPts val="0"/>
              </a:spcAft>
              <a:buClr>
                <a:schemeClr val="lt1"/>
              </a:buClr>
              <a:buSzPct val="100000"/>
              <a:buChar char="●"/>
            </a:pPr>
            <a:r>
              <a:rPr lang="en">
                <a:solidFill>
                  <a:schemeClr val="lt1"/>
                </a:solidFill>
              </a:rPr>
              <a:t>Since modeling is difficult, mostly just use some form of sensing and control</a:t>
            </a:r>
            <a:endParaRPr>
              <a:solidFill>
                <a:schemeClr val="lt1"/>
              </a:solidFill>
            </a:endParaRPr>
          </a:p>
          <a:p>
            <a:pPr indent="-304165" lvl="0" marL="457200" rtl="0" algn="l">
              <a:spcBef>
                <a:spcPts val="0"/>
              </a:spcBef>
              <a:spcAft>
                <a:spcPts val="0"/>
              </a:spcAft>
              <a:buClr>
                <a:schemeClr val="lt1"/>
              </a:buClr>
              <a:buSzPct val="100000"/>
              <a:buChar char="●"/>
            </a:pPr>
            <a:r>
              <a:rPr lang="en">
                <a:solidFill>
                  <a:schemeClr val="lt1"/>
                </a:solidFill>
              </a:rPr>
              <a:t>Not as good for untethered applications or planning</a:t>
            </a:r>
            <a:endParaRPr>
              <a:solidFill>
                <a:schemeClr val="lt1"/>
              </a:solidFill>
            </a:endParaRPr>
          </a:p>
        </p:txBody>
      </p:sp>
      <p:sp>
        <p:nvSpPr>
          <p:cNvPr id="128" name="Google Shape;128;p1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803" name="Google Shape;803;p72"/>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804" name="Google Shape;804;p7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Improvements to SMA force model</a:t>
            </a:r>
            <a:endParaRPr/>
          </a:p>
          <a:p>
            <a:pPr indent="-304800" lvl="1" marL="914400" rtl="0" algn="l">
              <a:spcBef>
                <a:spcPts val="0"/>
              </a:spcBef>
              <a:spcAft>
                <a:spcPts val="0"/>
              </a:spcAft>
              <a:buSzPts val="1200"/>
              <a:buChar char="○"/>
            </a:pPr>
            <a:r>
              <a:rPr lang="en"/>
              <a:t>At least rudimentary modeling of hysteresis</a:t>
            </a:r>
            <a:endParaRPr/>
          </a:p>
          <a:p>
            <a:pPr indent="-304800" lvl="1" marL="914400" rtl="0" algn="l">
              <a:spcBef>
                <a:spcPts val="0"/>
              </a:spcBef>
              <a:spcAft>
                <a:spcPts val="0"/>
              </a:spcAft>
              <a:buSzPts val="1200"/>
              <a:buChar char="○"/>
            </a:pPr>
            <a:r>
              <a:rPr lang="en"/>
              <a:t>Better stress mapping, especially outside linear region</a:t>
            </a:r>
            <a:endParaRPr/>
          </a:p>
          <a:p>
            <a:pPr indent="-317500" lvl="0" marL="457200" rtl="0" algn="l">
              <a:spcBef>
                <a:spcPts val="0"/>
              </a:spcBef>
              <a:spcAft>
                <a:spcPts val="0"/>
              </a:spcAft>
              <a:buSzPts val="1400"/>
              <a:buChar char="●"/>
            </a:pPr>
            <a:r>
              <a:rPr lang="en"/>
              <a:t>Improvements to SMA temperature model</a:t>
            </a:r>
            <a:endParaRPr/>
          </a:p>
          <a:p>
            <a:pPr indent="-304800" lvl="1" marL="914400" rtl="0" algn="l">
              <a:spcBef>
                <a:spcPts val="0"/>
              </a:spcBef>
              <a:spcAft>
                <a:spcPts val="0"/>
              </a:spcAft>
              <a:buSzPts val="1200"/>
              <a:buChar char="○"/>
            </a:pPr>
            <a:r>
              <a:rPr lang="en"/>
              <a:t>Higher priority on matching measurement temperature</a:t>
            </a:r>
            <a:endParaRPr/>
          </a:p>
          <a:p>
            <a:pPr indent="-317500" lvl="0" marL="457200" rtl="0" algn="l">
              <a:spcBef>
                <a:spcPts val="0"/>
              </a:spcBef>
              <a:spcAft>
                <a:spcPts val="0"/>
              </a:spcAft>
              <a:buSzPts val="1400"/>
              <a:buChar char="●"/>
            </a:pPr>
            <a:r>
              <a:rPr lang="en"/>
              <a:t>Investigate use of ML models to model residual error and bias</a:t>
            </a:r>
            <a:endParaRPr/>
          </a:p>
          <a:p>
            <a:pPr indent="-317500" lvl="0" marL="457200" rtl="0" algn="l">
              <a:spcBef>
                <a:spcPts val="0"/>
              </a:spcBef>
              <a:spcAft>
                <a:spcPts val="0"/>
              </a:spcAft>
              <a:buSzPts val="1400"/>
              <a:buChar char="●"/>
            </a:pPr>
            <a:r>
              <a:rPr lang="en"/>
              <a:t>Extend to multi-link system</a:t>
            </a:r>
            <a:endParaRPr/>
          </a:p>
          <a:p>
            <a:pPr indent="-304800" lvl="1" marL="914400" rtl="0" algn="l">
              <a:spcBef>
                <a:spcPts val="0"/>
              </a:spcBef>
              <a:spcAft>
                <a:spcPts val="0"/>
              </a:spcAft>
              <a:buSzPts val="1200"/>
              <a:buChar char="○"/>
            </a:pPr>
            <a:r>
              <a:rPr lang="en"/>
              <a:t>Full Horton robot is composed of five links (three legs, two shoulders)</a:t>
            </a:r>
            <a:endParaRPr/>
          </a:p>
        </p:txBody>
      </p:sp>
      <p:pic>
        <p:nvPicPr>
          <p:cNvPr id="805" name="Google Shape;805;p72"/>
          <p:cNvPicPr preferRelativeResize="0"/>
          <p:nvPr/>
        </p:nvPicPr>
        <p:blipFill>
          <a:blip r:embed="rId3">
            <a:alphaModFix/>
          </a:blip>
          <a:stretch>
            <a:fillRect/>
          </a:stretch>
        </p:blipFill>
        <p:spPr>
          <a:xfrm>
            <a:off x="4368925" y="2149000"/>
            <a:ext cx="4545274" cy="2419875"/>
          </a:xfrm>
          <a:prstGeom prst="rect">
            <a:avLst/>
          </a:prstGeom>
          <a:noFill/>
          <a:ln cap="flat" cmpd="sng" w="28575">
            <a:solidFill>
              <a:schemeClr val="dk2"/>
            </a:solidFill>
            <a:prstDash val="solid"/>
            <a:round/>
            <a:headEnd len="sm" w="sm" type="none"/>
            <a:tailEnd len="sm" w="sm" type="none"/>
          </a:ln>
        </p:spPr>
      </p:pic>
      <p:pic>
        <p:nvPicPr>
          <p:cNvPr id="806" name="Google Shape;806;p72"/>
          <p:cNvPicPr preferRelativeResize="0"/>
          <p:nvPr/>
        </p:nvPicPr>
        <p:blipFill rotWithShape="1">
          <a:blip r:embed="rId4">
            <a:alphaModFix/>
          </a:blip>
          <a:srcRect b="0" l="0" r="50536" t="0"/>
          <a:stretch/>
        </p:blipFill>
        <p:spPr>
          <a:xfrm>
            <a:off x="7048550" y="1014529"/>
            <a:ext cx="1714775" cy="746295"/>
          </a:xfrm>
          <a:prstGeom prst="rect">
            <a:avLst/>
          </a:prstGeom>
          <a:noFill/>
          <a:ln cap="flat" cmpd="sng" w="19050">
            <a:solidFill>
              <a:schemeClr val="dk2"/>
            </a:solidFill>
            <a:prstDash val="solid"/>
            <a:round/>
            <a:headEnd len="sm" w="sm" type="none"/>
            <a:tailEnd len="sm" w="sm" type="none"/>
          </a:ln>
        </p:spPr>
      </p:pic>
      <p:pic>
        <p:nvPicPr>
          <p:cNvPr id="807" name="Google Shape;807;p72"/>
          <p:cNvPicPr preferRelativeResize="0"/>
          <p:nvPr/>
        </p:nvPicPr>
        <p:blipFill>
          <a:blip r:embed="rId5">
            <a:alphaModFix/>
          </a:blip>
          <a:stretch>
            <a:fillRect/>
          </a:stretch>
        </p:blipFill>
        <p:spPr>
          <a:xfrm>
            <a:off x="6828375" y="670625"/>
            <a:ext cx="2260825" cy="253050"/>
          </a:xfrm>
          <a:prstGeom prst="rect">
            <a:avLst/>
          </a:prstGeom>
          <a:noFill/>
          <a:ln>
            <a:noFill/>
          </a:ln>
        </p:spPr>
      </p:pic>
      <p:pic>
        <p:nvPicPr>
          <p:cNvPr id="808" name="Google Shape;808;p72"/>
          <p:cNvPicPr preferRelativeResize="0"/>
          <p:nvPr/>
        </p:nvPicPr>
        <p:blipFill>
          <a:blip r:embed="rId6">
            <a:alphaModFix/>
          </a:blip>
          <a:stretch>
            <a:fillRect/>
          </a:stretch>
        </p:blipFill>
        <p:spPr>
          <a:xfrm>
            <a:off x="5031550" y="670626"/>
            <a:ext cx="1796825" cy="12719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73"/>
          <p:cNvSpPr txBox="1"/>
          <p:nvPr>
            <p:ph type="title"/>
          </p:nvPr>
        </p:nvSpPr>
        <p:spPr>
          <a:xfrm>
            <a:off x="437250" y="161492"/>
            <a:ext cx="8269500" cy="85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Final remarks</a:t>
            </a:r>
            <a:endParaRPr/>
          </a:p>
        </p:txBody>
      </p:sp>
      <p:sp>
        <p:nvSpPr>
          <p:cNvPr id="814" name="Google Shape;814;p73"/>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graphicFrame>
        <p:nvGraphicFramePr>
          <p:cNvPr id="815" name="Google Shape;815;p73"/>
          <p:cNvGraphicFramePr/>
          <p:nvPr/>
        </p:nvGraphicFramePr>
        <p:xfrm>
          <a:off x="515063" y="1020100"/>
          <a:ext cx="3000000" cy="3000000"/>
        </p:xfrm>
        <a:graphic>
          <a:graphicData uri="http://schemas.openxmlformats.org/drawingml/2006/table">
            <a:tbl>
              <a:tblPr>
                <a:noFill/>
                <a:tableStyleId>{D179C53C-CFDA-4D2F-A517-DD1A0E3E226A}</a:tableStyleId>
              </a:tblPr>
              <a:tblGrid>
                <a:gridCol w="2704625"/>
                <a:gridCol w="2704625"/>
                <a:gridCol w="2704625"/>
              </a:tblGrid>
              <a:tr h="396200">
                <a:tc gridSpan="3">
                  <a:txBody>
                    <a:bodyPr/>
                    <a:lstStyle/>
                    <a:p>
                      <a:pPr indent="0" lvl="0" marL="0" rtl="0" algn="ctr">
                        <a:spcBef>
                          <a:spcPts val="0"/>
                        </a:spcBef>
                        <a:spcAft>
                          <a:spcPts val="0"/>
                        </a:spcAft>
                        <a:buNone/>
                      </a:pPr>
                      <a:r>
                        <a:rPr b="1" lang="en">
                          <a:solidFill>
                            <a:srgbClr val="002B49"/>
                          </a:solidFill>
                          <a:latin typeface="Open Sans"/>
                          <a:ea typeface="Open Sans"/>
                          <a:cs typeface="Open Sans"/>
                          <a:sym typeface="Open Sans"/>
                        </a:rPr>
                        <a:t>Main contributions</a:t>
                      </a:r>
                      <a:endParaRPr b="1">
                        <a:solidFill>
                          <a:srgbClr val="002B49"/>
                        </a:solidFill>
                        <a:latin typeface="Open Sans"/>
                        <a:ea typeface="Open Sans"/>
                        <a:cs typeface="Open Sans"/>
                        <a:sym typeface="Open Sans"/>
                      </a:endParaRPr>
                    </a:p>
                  </a:txBody>
                  <a:tcPr marT="91425" marB="91425" marR="91425" marL="91425">
                    <a:solidFill>
                      <a:srgbClr val="BBBCBC"/>
                    </a:solidFill>
                  </a:tcPr>
                </a:tc>
                <a:tc hMerge="1"/>
                <a:tc hMerge="1"/>
              </a:tr>
              <a:tr h="396200">
                <a:tc>
                  <a:txBody>
                    <a:bodyPr/>
                    <a:lstStyle/>
                    <a:p>
                      <a:pPr indent="0" lvl="0" marL="0" rtl="0" algn="l">
                        <a:spcBef>
                          <a:spcPts val="0"/>
                        </a:spcBef>
                        <a:spcAft>
                          <a:spcPts val="0"/>
                        </a:spcAft>
                        <a:buNone/>
                      </a:pPr>
                      <a:r>
                        <a:rPr lang="en" sz="1000">
                          <a:solidFill>
                            <a:schemeClr val="lt1"/>
                          </a:solidFill>
                          <a:latin typeface="Open Sans"/>
                          <a:ea typeface="Open Sans"/>
                          <a:cs typeface="Open Sans"/>
                          <a:sym typeface="Open Sans"/>
                        </a:rPr>
                        <a:t>Development and calibration of simplified models for thermal-actuation and soft manipulator dynamics.</a:t>
                      </a:r>
                      <a:endParaRPr sz="1000">
                        <a:solidFill>
                          <a:schemeClr val="lt1"/>
                        </a:solidFill>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Open Sans"/>
                          <a:ea typeface="Open Sans"/>
                          <a:cs typeface="Open Sans"/>
                          <a:sym typeface="Open Sans"/>
                        </a:rPr>
                        <a:t>Validation in hardware using an SMA-actuated soft manipulator.</a:t>
                      </a:r>
                      <a:endParaRPr sz="1000">
                        <a:solidFill>
                          <a:schemeClr val="lt1"/>
                        </a:solidFill>
                        <a:latin typeface="Open Sans"/>
                        <a:ea typeface="Open Sans"/>
                        <a:cs typeface="Open Sans"/>
                        <a:sym typeface="Open Sans"/>
                      </a:endParaRPr>
                    </a:p>
                  </a:txBody>
                  <a:tcPr marT="91425" marB="91425" marR="91425" marL="91425"/>
                </a:tc>
              </a:tr>
              <a:tr h="2416300">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74"/>
          <p:cNvSpPr txBox="1"/>
          <p:nvPr>
            <p:ph type="title"/>
          </p:nvPr>
        </p:nvSpPr>
        <p:spPr>
          <a:xfrm>
            <a:off x="437250" y="161492"/>
            <a:ext cx="8269500" cy="85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Final remarks</a:t>
            </a:r>
            <a:endParaRPr/>
          </a:p>
        </p:txBody>
      </p:sp>
      <p:sp>
        <p:nvSpPr>
          <p:cNvPr id="821" name="Google Shape;821;p74"/>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graphicFrame>
        <p:nvGraphicFramePr>
          <p:cNvPr id="822" name="Google Shape;822;p74"/>
          <p:cNvGraphicFramePr/>
          <p:nvPr/>
        </p:nvGraphicFramePr>
        <p:xfrm>
          <a:off x="515063" y="1020100"/>
          <a:ext cx="3000000" cy="3000000"/>
        </p:xfrm>
        <a:graphic>
          <a:graphicData uri="http://schemas.openxmlformats.org/drawingml/2006/table">
            <a:tbl>
              <a:tblPr>
                <a:noFill/>
                <a:tableStyleId>{D179C53C-CFDA-4D2F-A517-DD1A0E3E226A}</a:tableStyleId>
              </a:tblPr>
              <a:tblGrid>
                <a:gridCol w="2704625"/>
                <a:gridCol w="2704625"/>
                <a:gridCol w="2704625"/>
              </a:tblGrid>
              <a:tr h="396200">
                <a:tc gridSpan="3">
                  <a:txBody>
                    <a:bodyPr/>
                    <a:lstStyle/>
                    <a:p>
                      <a:pPr indent="0" lvl="0" marL="0" rtl="0" algn="ctr">
                        <a:spcBef>
                          <a:spcPts val="0"/>
                        </a:spcBef>
                        <a:spcAft>
                          <a:spcPts val="0"/>
                        </a:spcAft>
                        <a:buNone/>
                      </a:pPr>
                      <a:r>
                        <a:rPr b="1" lang="en">
                          <a:solidFill>
                            <a:srgbClr val="002B49"/>
                          </a:solidFill>
                          <a:latin typeface="Open Sans"/>
                          <a:ea typeface="Open Sans"/>
                          <a:cs typeface="Open Sans"/>
                          <a:sym typeface="Open Sans"/>
                        </a:rPr>
                        <a:t>Main contributions</a:t>
                      </a:r>
                      <a:endParaRPr b="1">
                        <a:solidFill>
                          <a:srgbClr val="002B49"/>
                        </a:solidFill>
                        <a:latin typeface="Open Sans"/>
                        <a:ea typeface="Open Sans"/>
                        <a:cs typeface="Open Sans"/>
                        <a:sym typeface="Open Sans"/>
                      </a:endParaRPr>
                    </a:p>
                  </a:txBody>
                  <a:tcPr marT="91425" marB="91425" marR="91425" marL="91425">
                    <a:solidFill>
                      <a:srgbClr val="BBBCBC"/>
                    </a:solidFill>
                  </a:tcPr>
                </a:tc>
                <a:tc hMerge="1"/>
                <a:tc hMerge="1"/>
              </a:tr>
              <a:tr h="396200">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Development and calibration of simplified models for thermal-actuation and soft manipulator dynamics.</a:t>
                      </a:r>
                      <a:endParaRPr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Open Sans"/>
                          <a:ea typeface="Open Sans"/>
                          <a:cs typeface="Open Sans"/>
                          <a:sym typeface="Open Sans"/>
                        </a:rPr>
                        <a:t>Validation in hardware using an SMA-actuated soft manipulator.</a:t>
                      </a:r>
                      <a:endParaRPr sz="1000">
                        <a:solidFill>
                          <a:schemeClr val="lt1"/>
                        </a:solidFill>
                        <a:latin typeface="Open Sans"/>
                        <a:ea typeface="Open Sans"/>
                        <a:cs typeface="Open Sans"/>
                        <a:sym typeface="Open Sans"/>
                      </a:endParaRPr>
                    </a:p>
                  </a:txBody>
                  <a:tcPr marT="91425" marB="91425" marR="91425" marL="91425"/>
                </a:tc>
              </a:tr>
              <a:tr h="2416300">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91425" marB="91425" marR="91425" marL="91425"/>
                </a:tc>
              </a:tr>
            </a:tbl>
          </a:graphicData>
        </a:graphic>
      </p:graphicFrame>
      <p:pic>
        <p:nvPicPr>
          <p:cNvPr id="823" name="Google Shape;823;p74"/>
          <p:cNvPicPr preferRelativeResize="0"/>
          <p:nvPr/>
        </p:nvPicPr>
        <p:blipFill>
          <a:blip r:embed="rId3">
            <a:alphaModFix/>
          </a:blip>
          <a:stretch>
            <a:fillRect/>
          </a:stretch>
        </p:blipFill>
        <p:spPr>
          <a:xfrm>
            <a:off x="539374" y="2445977"/>
            <a:ext cx="2664100" cy="147428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75"/>
          <p:cNvSpPr txBox="1"/>
          <p:nvPr>
            <p:ph type="title"/>
          </p:nvPr>
        </p:nvSpPr>
        <p:spPr>
          <a:xfrm>
            <a:off x="437250" y="161492"/>
            <a:ext cx="8269500" cy="85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Final remarks</a:t>
            </a:r>
            <a:endParaRPr/>
          </a:p>
        </p:txBody>
      </p:sp>
      <p:sp>
        <p:nvSpPr>
          <p:cNvPr id="829" name="Google Shape;829;p75"/>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graphicFrame>
        <p:nvGraphicFramePr>
          <p:cNvPr id="830" name="Google Shape;830;p75"/>
          <p:cNvGraphicFramePr/>
          <p:nvPr/>
        </p:nvGraphicFramePr>
        <p:xfrm>
          <a:off x="515063" y="1020100"/>
          <a:ext cx="3000000" cy="3000000"/>
        </p:xfrm>
        <a:graphic>
          <a:graphicData uri="http://schemas.openxmlformats.org/drawingml/2006/table">
            <a:tbl>
              <a:tblPr>
                <a:noFill/>
                <a:tableStyleId>{D179C53C-CFDA-4D2F-A517-DD1A0E3E226A}</a:tableStyleId>
              </a:tblPr>
              <a:tblGrid>
                <a:gridCol w="2704625"/>
                <a:gridCol w="2704625"/>
                <a:gridCol w="2704625"/>
              </a:tblGrid>
              <a:tr h="396200">
                <a:tc gridSpan="3">
                  <a:txBody>
                    <a:bodyPr/>
                    <a:lstStyle/>
                    <a:p>
                      <a:pPr indent="0" lvl="0" marL="0" rtl="0" algn="ctr">
                        <a:spcBef>
                          <a:spcPts val="0"/>
                        </a:spcBef>
                        <a:spcAft>
                          <a:spcPts val="0"/>
                        </a:spcAft>
                        <a:buNone/>
                      </a:pPr>
                      <a:r>
                        <a:rPr b="1" lang="en">
                          <a:solidFill>
                            <a:srgbClr val="002B49"/>
                          </a:solidFill>
                          <a:latin typeface="Open Sans"/>
                          <a:ea typeface="Open Sans"/>
                          <a:cs typeface="Open Sans"/>
                          <a:sym typeface="Open Sans"/>
                        </a:rPr>
                        <a:t>Main contributions</a:t>
                      </a:r>
                      <a:endParaRPr b="1">
                        <a:solidFill>
                          <a:srgbClr val="002B49"/>
                        </a:solidFill>
                        <a:latin typeface="Open Sans"/>
                        <a:ea typeface="Open Sans"/>
                        <a:cs typeface="Open Sans"/>
                        <a:sym typeface="Open Sans"/>
                      </a:endParaRPr>
                    </a:p>
                  </a:txBody>
                  <a:tcPr marT="91425" marB="91425" marR="91425" marL="91425">
                    <a:solidFill>
                      <a:srgbClr val="BBBCBC"/>
                    </a:solidFill>
                  </a:tcPr>
                </a:tc>
                <a:tc hMerge="1"/>
                <a:tc hMerge="1"/>
              </a:tr>
              <a:tr h="396200">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Development and calibration of simplified models for thermal-actuation and soft manipulator dynamics.</a:t>
                      </a:r>
                      <a:endParaRPr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Design of feasible trajectories and open-loop controls through optimization.</a:t>
                      </a:r>
                      <a:endParaRPr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000">
                          <a:solidFill>
                            <a:schemeClr val="lt1"/>
                          </a:solidFill>
                          <a:latin typeface="Open Sans"/>
                          <a:ea typeface="Open Sans"/>
                          <a:cs typeface="Open Sans"/>
                          <a:sym typeface="Open Sans"/>
                        </a:rPr>
                        <a:t>Validation in hardware using an SMA-actuated soft manipulator.</a:t>
                      </a:r>
                      <a:endParaRPr sz="1000">
                        <a:solidFill>
                          <a:schemeClr val="lt1"/>
                        </a:solidFill>
                        <a:latin typeface="Open Sans"/>
                        <a:ea typeface="Open Sans"/>
                        <a:cs typeface="Open Sans"/>
                        <a:sym typeface="Open Sans"/>
                      </a:endParaRPr>
                    </a:p>
                  </a:txBody>
                  <a:tcPr marT="91425" marB="91425" marR="91425" marL="91425"/>
                </a:tc>
              </a:tr>
              <a:tr h="2416300">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91425" marB="91425" marR="91425" marL="91425"/>
                </a:tc>
              </a:tr>
            </a:tbl>
          </a:graphicData>
        </a:graphic>
      </p:graphicFrame>
      <p:pic>
        <p:nvPicPr>
          <p:cNvPr id="831" name="Google Shape;831;p75"/>
          <p:cNvPicPr preferRelativeResize="0"/>
          <p:nvPr/>
        </p:nvPicPr>
        <p:blipFill>
          <a:blip r:embed="rId3">
            <a:alphaModFix/>
          </a:blip>
          <a:stretch>
            <a:fillRect/>
          </a:stretch>
        </p:blipFill>
        <p:spPr>
          <a:xfrm>
            <a:off x="539374" y="2445977"/>
            <a:ext cx="2664100" cy="1474285"/>
          </a:xfrm>
          <a:prstGeom prst="rect">
            <a:avLst/>
          </a:prstGeom>
          <a:noFill/>
          <a:ln>
            <a:noFill/>
          </a:ln>
        </p:spPr>
      </p:pic>
      <p:pic>
        <p:nvPicPr>
          <p:cNvPr id="832" name="Google Shape;832;p75"/>
          <p:cNvPicPr preferRelativeResize="0"/>
          <p:nvPr/>
        </p:nvPicPr>
        <p:blipFill rotWithShape="1">
          <a:blip r:embed="rId4">
            <a:alphaModFix/>
          </a:blip>
          <a:srcRect b="48924" l="2376" r="51930" t="0"/>
          <a:stretch/>
        </p:blipFill>
        <p:spPr>
          <a:xfrm>
            <a:off x="3265388" y="2238775"/>
            <a:ext cx="2613251" cy="188867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76"/>
          <p:cNvSpPr txBox="1"/>
          <p:nvPr>
            <p:ph type="title"/>
          </p:nvPr>
        </p:nvSpPr>
        <p:spPr>
          <a:xfrm>
            <a:off x="437250" y="161492"/>
            <a:ext cx="8269500" cy="85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Final remarks</a:t>
            </a:r>
            <a:endParaRPr/>
          </a:p>
        </p:txBody>
      </p:sp>
      <p:sp>
        <p:nvSpPr>
          <p:cNvPr id="838" name="Google Shape;838;p76"/>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graphicFrame>
        <p:nvGraphicFramePr>
          <p:cNvPr id="839" name="Google Shape;839;p76"/>
          <p:cNvGraphicFramePr/>
          <p:nvPr/>
        </p:nvGraphicFramePr>
        <p:xfrm>
          <a:off x="515063" y="1020100"/>
          <a:ext cx="3000000" cy="3000000"/>
        </p:xfrm>
        <a:graphic>
          <a:graphicData uri="http://schemas.openxmlformats.org/drawingml/2006/table">
            <a:tbl>
              <a:tblPr>
                <a:noFill/>
                <a:tableStyleId>{D179C53C-CFDA-4D2F-A517-DD1A0E3E226A}</a:tableStyleId>
              </a:tblPr>
              <a:tblGrid>
                <a:gridCol w="2704625"/>
                <a:gridCol w="2704625"/>
                <a:gridCol w="2704625"/>
              </a:tblGrid>
              <a:tr h="396200">
                <a:tc gridSpan="3">
                  <a:txBody>
                    <a:bodyPr/>
                    <a:lstStyle/>
                    <a:p>
                      <a:pPr indent="0" lvl="0" marL="0" rtl="0" algn="ctr">
                        <a:spcBef>
                          <a:spcPts val="0"/>
                        </a:spcBef>
                        <a:spcAft>
                          <a:spcPts val="0"/>
                        </a:spcAft>
                        <a:buNone/>
                      </a:pPr>
                      <a:r>
                        <a:rPr b="1" lang="en">
                          <a:solidFill>
                            <a:srgbClr val="002B49"/>
                          </a:solidFill>
                          <a:latin typeface="Open Sans"/>
                          <a:ea typeface="Open Sans"/>
                          <a:cs typeface="Open Sans"/>
                          <a:sym typeface="Open Sans"/>
                        </a:rPr>
                        <a:t>Main contributions</a:t>
                      </a:r>
                      <a:endParaRPr b="1">
                        <a:solidFill>
                          <a:srgbClr val="002B49"/>
                        </a:solidFill>
                        <a:latin typeface="Open Sans"/>
                        <a:ea typeface="Open Sans"/>
                        <a:cs typeface="Open Sans"/>
                        <a:sym typeface="Open Sans"/>
                      </a:endParaRPr>
                    </a:p>
                  </a:txBody>
                  <a:tcPr marT="91425" marB="91425" marR="91425" marL="91425">
                    <a:solidFill>
                      <a:srgbClr val="BBBCBC"/>
                    </a:solidFill>
                  </a:tcPr>
                </a:tc>
                <a:tc hMerge="1"/>
                <a:tc hMerge="1"/>
              </a:tr>
              <a:tr h="396200">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Development and calibration of simplified models for thermal-actuation and soft manipulator dynamics.</a:t>
                      </a:r>
                      <a:endParaRPr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Design of feasible trajectories and open-loop controls through optimization.</a:t>
                      </a:r>
                      <a:endParaRPr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Open Sans"/>
                          <a:ea typeface="Open Sans"/>
                          <a:cs typeface="Open Sans"/>
                          <a:sym typeface="Open Sans"/>
                        </a:rPr>
                        <a:t>Validation in hardware using an SMA-actuated soft manipulator.</a:t>
                      </a:r>
                      <a:endParaRPr sz="1000">
                        <a:latin typeface="Open Sans"/>
                        <a:ea typeface="Open Sans"/>
                        <a:cs typeface="Open Sans"/>
                        <a:sym typeface="Open Sans"/>
                      </a:endParaRPr>
                    </a:p>
                  </a:txBody>
                  <a:tcPr marT="91425" marB="91425" marR="91425" marL="91425"/>
                </a:tc>
              </a:tr>
              <a:tr h="2416300">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91425" marB="91425" marR="91425" marL="91425"/>
                </a:tc>
              </a:tr>
            </a:tbl>
          </a:graphicData>
        </a:graphic>
      </p:graphicFrame>
      <p:pic>
        <p:nvPicPr>
          <p:cNvPr id="840" name="Google Shape;840;p76"/>
          <p:cNvPicPr preferRelativeResize="0"/>
          <p:nvPr/>
        </p:nvPicPr>
        <p:blipFill>
          <a:blip r:embed="rId3">
            <a:alphaModFix/>
          </a:blip>
          <a:stretch>
            <a:fillRect/>
          </a:stretch>
        </p:blipFill>
        <p:spPr>
          <a:xfrm>
            <a:off x="539374" y="2445977"/>
            <a:ext cx="2664100" cy="1474285"/>
          </a:xfrm>
          <a:prstGeom prst="rect">
            <a:avLst/>
          </a:prstGeom>
          <a:noFill/>
          <a:ln>
            <a:noFill/>
          </a:ln>
        </p:spPr>
      </p:pic>
      <p:pic>
        <p:nvPicPr>
          <p:cNvPr id="841" name="Google Shape;841;p76"/>
          <p:cNvPicPr preferRelativeResize="0"/>
          <p:nvPr/>
        </p:nvPicPr>
        <p:blipFill rotWithShape="1">
          <a:blip r:embed="rId4">
            <a:alphaModFix/>
          </a:blip>
          <a:srcRect b="48924" l="2376" r="51930" t="0"/>
          <a:stretch/>
        </p:blipFill>
        <p:spPr>
          <a:xfrm>
            <a:off x="3265388" y="2238775"/>
            <a:ext cx="2613251" cy="1888674"/>
          </a:xfrm>
          <a:prstGeom prst="rect">
            <a:avLst/>
          </a:prstGeom>
          <a:noFill/>
          <a:ln>
            <a:noFill/>
          </a:ln>
        </p:spPr>
      </p:pic>
      <p:pic>
        <p:nvPicPr>
          <p:cNvPr id="842" name="Google Shape;842;p76"/>
          <p:cNvPicPr preferRelativeResize="0"/>
          <p:nvPr/>
        </p:nvPicPr>
        <p:blipFill>
          <a:blip r:embed="rId5">
            <a:alphaModFix/>
          </a:blip>
          <a:stretch>
            <a:fillRect/>
          </a:stretch>
        </p:blipFill>
        <p:spPr>
          <a:xfrm>
            <a:off x="6180450" y="2432937"/>
            <a:ext cx="2208349" cy="15003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134" name="Google Shape;134;p19"/>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135" name="Google Shape;135;p1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Soft systems are hard to model</a:t>
            </a:r>
            <a:endParaRPr/>
          </a:p>
          <a:p>
            <a:pPr indent="-304165" lvl="0" marL="457200" rtl="0" algn="l">
              <a:spcBef>
                <a:spcPts val="1200"/>
              </a:spcBef>
              <a:spcAft>
                <a:spcPts val="0"/>
              </a:spcAft>
              <a:buSzPct val="100000"/>
              <a:buChar char="●"/>
            </a:pPr>
            <a:r>
              <a:rPr lang="en"/>
              <a:t>Kinematics hard - “Infinite” DoF</a:t>
            </a:r>
            <a:endParaRPr/>
          </a:p>
          <a:p>
            <a:pPr indent="-304165" lvl="0" marL="457200" rtl="0" algn="l">
              <a:spcBef>
                <a:spcPts val="0"/>
              </a:spcBef>
              <a:spcAft>
                <a:spcPts val="0"/>
              </a:spcAft>
              <a:buSzPct val="100000"/>
              <a:buChar char="●"/>
            </a:pPr>
            <a:r>
              <a:rPr lang="en"/>
              <a:t>Dynamics hard - Continuum deformation and rate-dependent mechanics</a:t>
            </a:r>
            <a:endParaRPr/>
          </a:p>
          <a:p>
            <a:pPr indent="0" lvl="0" marL="0" rtl="0" algn="l">
              <a:spcBef>
                <a:spcPts val="1200"/>
              </a:spcBef>
              <a:spcAft>
                <a:spcPts val="0"/>
              </a:spcAft>
              <a:buNone/>
            </a:pPr>
            <a:r>
              <a:rPr lang="en"/>
              <a:t>Thermal actuation of shape memory alloy (SMA) is hard to model</a:t>
            </a:r>
            <a:endParaRPr/>
          </a:p>
          <a:p>
            <a:pPr indent="-304165" lvl="0" marL="457200" rtl="0" algn="l">
              <a:spcBef>
                <a:spcPts val="1200"/>
              </a:spcBef>
              <a:spcAft>
                <a:spcPts val="0"/>
              </a:spcAft>
              <a:buSzPct val="100000"/>
              <a:buChar char="●"/>
            </a:pPr>
            <a:r>
              <a:rPr lang="en"/>
              <a:t>Difficult/impossible to measure </a:t>
            </a:r>
            <a:r>
              <a:rPr lang="en"/>
              <a:t>metallurgical</a:t>
            </a:r>
            <a:r>
              <a:rPr lang="en"/>
              <a:t> state</a:t>
            </a:r>
            <a:endParaRPr/>
          </a:p>
          <a:p>
            <a:pPr indent="-304165" lvl="0" marL="457200" rtl="0" algn="l">
              <a:spcBef>
                <a:spcPts val="0"/>
              </a:spcBef>
              <a:spcAft>
                <a:spcPts val="0"/>
              </a:spcAft>
              <a:buSzPct val="100000"/>
              <a:buChar char="●"/>
            </a:pPr>
            <a:r>
              <a:rPr lang="en"/>
              <a:t>Difficult to deal with hysteresis</a:t>
            </a:r>
            <a:endParaRPr/>
          </a:p>
          <a:p>
            <a:pPr indent="0" lvl="0" marL="0" rtl="0" algn="l">
              <a:spcBef>
                <a:spcPts val="1200"/>
              </a:spcBef>
              <a:spcAft>
                <a:spcPts val="0"/>
              </a:spcAft>
              <a:buNone/>
            </a:pPr>
            <a:r>
              <a:rPr lang="en"/>
              <a:t>Open-loop control not well-explored</a:t>
            </a:r>
            <a:endParaRPr/>
          </a:p>
          <a:p>
            <a:pPr indent="-304165" lvl="0" marL="457200" rtl="0" algn="l">
              <a:spcBef>
                <a:spcPts val="1200"/>
              </a:spcBef>
              <a:spcAft>
                <a:spcPts val="0"/>
              </a:spcAft>
              <a:buSzPct val="100000"/>
              <a:buChar char="●"/>
            </a:pPr>
            <a:r>
              <a:rPr lang="en"/>
              <a:t>Since modeling is difficult, mostly just use some form of sensing and control</a:t>
            </a:r>
            <a:endParaRPr/>
          </a:p>
          <a:p>
            <a:pPr indent="-304165" lvl="0" marL="457200" rtl="0" algn="l">
              <a:spcBef>
                <a:spcPts val="0"/>
              </a:spcBef>
              <a:spcAft>
                <a:spcPts val="0"/>
              </a:spcAft>
              <a:buSzPct val="100000"/>
              <a:buChar char="●"/>
            </a:pPr>
            <a:r>
              <a:rPr lang="en"/>
              <a:t>Not as good for untethered applications or planning</a:t>
            </a:r>
            <a:endParaRPr/>
          </a:p>
        </p:txBody>
      </p:sp>
      <p:sp>
        <p:nvSpPr>
          <p:cNvPr id="136" name="Google Shape;136;p1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142" name="Google Shape;14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Hardware configuration</a:t>
            </a:r>
            <a:endParaRPr/>
          </a:p>
        </p:txBody>
      </p:sp>
      <p:pic>
        <p:nvPicPr>
          <p:cNvPr id="143" name="Google Shape;143;p20"/>
          <p:cNvPicPr preferRelativeResize="0"/>
          <p:nvPr/>
        </p:nvPicPr>
        <p:blipFill rotWithShape="1">
          <a:blip r:embed="rId3">
            <a:alphaModFix/>
          </a:blip>
          <a:srcRect b="44398" l="0" r="0" t="0"/>
          <a:stretch/>
        </p:blipFill>
        <p:spPr>
          <a:xfrm>
            <a:off x="152400" y="1063180"/>
            <a:ext cx="8839199" cy="2044900"/>
          </a:xfrm>
          <a:prstGeom prst="rect">
            <a:avLst/>
          </a:prstGeom>
          <a:noFill/>
          <a:ln>
            <a:noFill/>
          </a:ln>
        </p:spPr>
      </p:pic>
      <p:sp>
        <p:nvSpPr>
          <p:cNvPr id="144" name="Google Shape;144;p20"/>
          <p:cNvSpPr txBox="1"/>
          <p:nvPr/>
        </p:nvSpPr>
        <p:spPr>
          <a:xfrm>
            <a:off x="246175" y="3266350"/>
            <a:ext cx="247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Medium"/>
                <a:ea typeface="Open Sans Medium"/>
                <a:cs typeface="Open Sans Medium"/>
                <a:sym typeface="Open Sans Medium"/>
              </a:rPr>
              <a:t>A. Cast silicone limb mounted to test fixture</a:t>
            </a:r>
            <a:endParaRPr>
              <a:latin typeface="Open Sans Medium"/>
              <a:ea typeface="Open Sans Medium"/>
              <a:cs typeface="Open Sans Medium"/>
              <a:sym typeface="Open Sans Medium"/>
            </a:endParaRPr>
          </a:p>
        </p:txBody>
      </p:sp>
      <p:sp>
        <p:nvSpPr>
          <p:cNvPr id="145" name="Google Shape;145;p20"/>
          <p:cNvSpPr txBox="1"/>
          <p:nvPr/>
        </p:nvSpPr>
        <p:spPr>
          <a:xfrm>
            <a:off x="2725675" y="3266350"/>
            <a:ext cx="3991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Medium"/>
                <a:ea typeface="Open Sans Medium"/>
                <a:cs typeface="Open Sans Medium"/>
                <a:sym typeface="Open Sans Medium"/>
              </a:rPr>
              <a:t>B. Exploded view of limb (1), SMA actuators (2), thermocouples (3), bend sensor (4), and mounting bracket (5)</a:t>
            </a:r>
            <a:endParaRPr>
              <a:latin typeface="Open Sans Medium"/>
              <a:ea typeface="Open Sans Medium"/>
              <a:cs typeface="Open Sans Medium"/>
              <a:sym typeface="Open Sans Medium"/>
            </a:endParaRPr>
          </a:p>
        </p:txBody>
      </p:sp>
      <p:sp>
        <p:nvSpPr>
          <p:cNvPr id="146" name="Google Shape;146;p20"/>
          <p:cNvSpPr txBox="1"/>
          <p:nvPr/>
        </p:nvSpPr>
        <p:spPr>
          <a:xfrm>
            <a:off x="6717475" y="3266350"/>
            <a:ext cx="224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Medium"/>
                <a:ea typeface="Open Sans Medium"/>
                <a:cs typeface="Open Sans Medium"/>
                <a:sym typeface="Open Sans Medium"/>
              </a:rPr>
              <a:t>C. Top down view of actuation and bend angle</a:t>
            </a:r>
            <a:endParaRPr>
              <a:latin typeface="Open Sans Medium"/>
              <a:ea typeface="Open Sans Medium"/>
              <a:cs typeface="Open Sans Medium"/>
              <a:sym typeface="Open Sa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idx="12" type="sldNum"/>
          </p:nvPr>
        </p:nvSpPr>
        <p:spPr>
          <a:xfrm>
            <a:off x="977246" y="4792700"/>
            <a:ext cx="803100" cy="3387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Slide </a:t>
            </a:r>
            <a:fld id="{00000000-1234-1234-1234-123412341234}" type="slidenum">
              <a:rPr lang="en"/>
              <a:t>‹#›</a:t>
            </a:fld>
            <a:endParaRPr/>
          </a:p>
        </p:txBody>
      </p:sp>
      <p:sp>
        <p:nvSpPr>
          <p:cNvPr id="152" name="Google Shape;15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flow and experimental design</a:t>
            </a:r>
            <a:endParaRPr/>
          </a:p>
        </p:txBody>
      </p:sp>
      <p:pic>
        <p:nvPicPr>
          <p:cNvPr id="153" name="Google Shape;153;p21"/>
          <p:cNvPicPr preferRelativeResize="0"/>
          <p:nvPr/>
        </p:nvPicPr>
        <p:blipFill rotWithShape="1">
          <a:blip r:embed="rId3">
            <a:alphaModFix/>
          </a:blip>
          <a:srcRect b="4" l="0" r="0" t="55479"/>
          <a:stretch/>
        </p:blipFill>
        <p:spPr>
          <a:xfrm>
            <a:off x="152400" y="1732075"/>
            <a:ext cx="8839199" cy="1637200"/>
          </a:xfrm>
          <a:prstGeom prst="rect">
            <a:avLst/>
          </a:prstGeom>
          <a:noFill/>
          <a:ln>
            <a:noFill/>
          </a:ln>
        </p:spPr>
      </p:pic>
      <p:sp>
        <p:nvSpPr>
          <p:cNvPr id="154" name="Google Shape;154;p21"/>
          <p:cNvSpPr txBox="1"/>
          <p:nvPr/>
        </p:nvSpPr>
        <p:spPr>
          <a:xfrm>
            <a:off x="246175" y="3250075"/>
            <a:ext cx="36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Medium"/>
                <a:ea typeface="Open Sans Medium"/>
                <a:cs typeface="Open Sans Medium"/>
                <a:sym typeface="Open Sans Medium"/>
              </a:rPr>
              <a:t>D. Data flow diagram</a:t>
            </a:r>
            <a:endParaRPr>
              <a:latin typeface="Open Sans Medium"/>
              <a:ea typeface="Open Sans Medium"/>
              <a:cs typeface="Open Sans Medium"/>
              <a:sym typeface="Open Sans Medium"/>
            </a:endParaRPr>
          </a:p>
        </p:txBody>
      </p:sp>
      <p:sp>
        <p:nvSpPr>
          <p:cNvPr id="155" name="Google Shape;155;p21"/>
          <p:cNvSpPr txBox="1"/>
          <p:nvPr/>
        </p:nvSpPr>
        <p:spPr>
          <a:xfrm>
            <a:off x="3849556" y="3250075"/>
            <a:ext cx="36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Medium"/>
                <a:ea typeface="Open Sans Medium"/>
                <a:cs typeface="Open Sans Medium"/>
                <a:sym typeface="Open Sans Medium"/>
              </a:rPr>
              <a:t>E. Experimental design</a:t>
            </a:r>
            <a:endParaRPr>
              <a:latin typeface="Open Sans Medium"/>
              <a:ea typeface="Open Sans Medium"/>
              <a:cs typeface="Open Sans Medium"/>
              <a:sym typeface="Open Sans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CMU SML">
  <a:themeElements>
    <a:clrScheme name="Simple Light">
      <a:dk1>
        <a:srgbClr val="000000"/>
      </a:dk1>
      <a:lt1>
        <a:srgbClr val="FFFFFF"/>
      </a:lt1>
      <a:dk2>
        <a:srgbClr val="595959"/>
      </a:dk2>
      <a:lt2>
        <a:srgbClr val="EEEEEE"/>
      </a:lt2>
      <a:accent1>
        <a:srgbClr val="A6192E"/>
      </a:accent1>
      <a:accent2>
        <a:srgbClr val="002B49"/>
      </a:accent2>
      <a:accent3>
        <a:srgbClr val="D1CCBD"/>
      </a:accent3>
      <a:accent4>
        <a:srgbClr val="789F90"/>
      </a:accent4>
      <a:accent5>
        <a:srgbClr val="0082BA"/>
      </a:accent5>
      <a:accent6>
        <a:srgbClr val="F2A90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